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88" r:id="rId2"/>
    <p:sldId id="269" r:id="rId3"/>
    <p:sldId id="270" r:id="rId4"/>
    <p:sldId id="271" r:id="rId5"/>
    <p:sldId id="257" r:id="rId6"/>
    <p:sldId id="268" r:id="rId7"/>
    <p:sldId id="260" r:id="rId8"/>
    <p:sldId id="258" r:id="rId9"/>
    <p:sldId id="261" r:id="rId10"/>
    <p:sldId id="262" r:id="rId11"/>
    <p:sldId id="263" r:id="rId12"/>
    <p:sldId id="264" r:id="rId13"/>
    <p:sldId id="267" r:id="rId14"/>
    <p:sldId id="265" r:id="rId15"/>
    <p:sldId id="272" r:id="rId16"/>
    <p:sldId id="273" r:id="rId17"/>
    <p:sldId id="274" r:id="rId18"/>
    <p:sldId id="275" r:id="rId19"/>
    <p:sldId id="276" r:id="rId20"/>
    <p:sldId id="286" r:id="rId21"/>
    <p:sldId id="287" r:id="rId22"/>
    <p:sldId id="277" r:id="rId23"/>
    <p:sldId id="278" r:id="rId24"/>
    <p:sldId id="279" r:id="rId25"/>
    <p:sldId id="280" r:id="rId26"/>
    <p:sldId id="281" r:id="rId27"/>
    <p:sldId id="282" r:id="rId28"/>
    <p:sldId id="283" r:id="rId29"/>
    <p:sldId id="284" r:id="rId30"/>
    <p:sldId id="285" r:id="rId31"/>
    <p:sldId id="26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FDA416-C2C2-4775-A5FB-89F13352306C}" type="datetimeFigureOut">
              <a:rPr lang="en-US" smtClean="0"/>
              <a:pPr/>
              <a:t>1/1/2007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360ECA-5898-46C2-ABFB-C46CBE6C92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360ECA-5898-46C2-ABFB-C46CBE6C925C}"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5BB446-5D20-4850-BFDC-F0F6F225CCB5}" type="slidenum">
              <a:rPr lang="zh-TW" altLang="en-US"/>
              <a:pPr/>
              <a:t>15</a:t>
            </a:fld>
            <a:endParaRPr lang="en-US" altLang="zh-TW"/>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C1A14-94C2-40E2-9183-C5B638D4AEED}" type="slidenum">
              <a:rPr lang="zh-TW" altLang="en-US"/>
              <a:pPr/>
              <a:t>16</a:t>
            </a:fld>
            <a:endParaRPr lang="en-US" altLang="zh-TW"/>
          </a:p>
        </p:txBody>
      </p:sp>
      <p:sp>
        <p:nvSpPr>
          <p:cNvPr id="53250" name="Rectangle 2"/>
          <p:cNvSpPr>
            <a:spLocks noGrp="1" noChangeArrowheads="1"/>
          </p:cNvSpPr>
          <p:nvPr>
            <p:ph type="body" idx="1"/>
          </p:nvPr>
        </p:nvSpPr>
        <p:spPr/>
        <p:txBody>
          <a:bodyPr/>
          <a:lstStyle/>
          <a:p>
            <a:endParaRPr lang="en-GB"/>
          </a:p>
        </p:txBody>
      </p:sp>
      <p:sp>
        <p:nvSpPr>
          <p:cNvPr id="53251" name="Rectangle 3"/>
          <p:cNvSpPr>
            <a:spLocks noGrp="1" noRot="1" noChangeAspec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66E36-E632-4E44-A2F6-8AFA4F6073F1}" type="slidenum">
              <a:rPr lang="zh-TW" altLang="en-US"/>
              <a:pPr/>
              <a:t>17</a:t>
            </a:fld>
            <a:endParaRPr lang="en-US" altLang="zh-TW"/>
          </a:p>
        </p:txBody>
      </p:sp>
      <p:sp>
        <p:nvSpPr>
          <p:cNvPr id="191490" name="Rectangle 2"/>
          <p:cNvSpPr>
            <a:spLocks noGrp="1" noChangeArrowheads="1"/>
          </p:cNvSpPr>
          <p:nvPr>
            <p:ph type="body" idx="1"/>
          </p:nvPr>
        </p:nvSpPr>
        <p:spPr/>
        <p:txBody>
          <a:bodyPr/>
          <a:lstStyle/>
          <a:p>
            <a:endParaRPr lang="en-GB"/>
          </a:p>
        </p:txBody>
      </p:sp>
      <p:sp>
        <p:nvSpPr>
          <p:cNvPr id="191491" name="Rectangle 3"/>
          <p:cNvSpPr>
            <a:spLocks noGrp="1" noRot="1" noChangeAspect="1" noChangeArrowheads="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7174D-A407-4D96-A422-DA8904DAC5A8}" type="slidenum">
              <a:rPr lang="zh-TW" altLang="en-US"/>
              <a:pPr/>
              <a:t>18</a:t>
            </a:fld>
            <a:endParaRPr lang="en-US" altLang="zh-TW"/>
          </a:p>
        </p:txBody>
      </p:sp>
      <p:sp>
        <p:nvSpPr>
          <p:cNvPr id="200708" name="Rectangle 4"/>
          <p:cNvSpPr>
            <a:spLocks noGrp="1" noRot="1" noChangeAspect="1" noChangeArrowheads="1" noTextEdit="1"/>
          </p:cNvSpPr>
          <p:nvPr>
            <p:ph type="sldImg"/>
          </p:nvPr>
        </p:nvSpPr>
        <p:spPr>
          <a:ln/>
        </p:spPr>
      </p:sp>
      <p:sp>
        <p:nvSpPr>
          <p:cNvPr id="200709" name="Rectangle 5"/>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3589D-B45F-4633-BE93-B575E4980ECC}" type="slidenum">
              <a:rPr lang="zh-TW" altLang="en-US"/>
              <a:pPr/>
              <a:t>19</a:t>
            </a:fld>
            <a:endParaRPr lang="en-US" altLang="zh-TW"/>
          </a:p>
        </p:txBody>
      </p:sp>
      <p:sp>
        <p:nvSpPr>
          <p:cNvPr id="196612" name="Rectangle 4"/>
          <p:cNvSpPr>
            <a:spLocks noGrp="1" noRot="1" noChangeAspect="1" noChangeArrowheads="1" noTextEdit="1"/>
          </p:cNvSpPr>
          <p:nvPr>
            <p:ph type="sldImg"/>
          </p:nvPr>
        </p:nvSpPr>
        <p:spPr>
          <a:ln/>
        </p:spPr>
      </p:sp>
      <p:sp>
        <p:nvSpPr>
          <p:cNvPr id="196613" name="Rectangle 5"/>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B23B932-0183-4A64-A4C1-A2D6E41676A3}" type="datetimeFigureOut">
              <a:rPr lang="en-US" smtClean="0"/>
              <a:pPr/>
              <a:t>1/1/2007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3185ED0-3261-4414-9769-5B57F754D1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23B932-0183-4A64-A4C1-A2D6E41676A3}" type="datetimeFigureOut">
              <a:rPr lang="en-US" smtClean="0"/>
              <a:pPr/>
              <a:t>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85ED0-3261-4414-9769-5B57F754D1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23B932-0183-4A64-A4C1-A2D6E41676A3}" type="datetimeFigureOut">
              <a:rPr lang="en-US" smtClean="0"/>
              <a:pPr/>
              <a:t>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85ED0-3261-4414-9769-5B57F754D1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90387AF-6757-435F-BC9A-F3A6152C827A}" type="slidenum">
              <a:rPr lang="ja-JP" altLang="en-US"/>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B23B932-0183-4A64-A4C1-A2D6E41676A3}" type="datetimeFigureOut">
              <a:rPr lang="en-US" smtClean="0"/>
              <a:pPr/>
              <a:t>1/1/2007</a:t>
            </a:fld>
            <a:endParaRPr lang="en-US"/>
          </a:p>
        </p:txBody>
      </p:sp>
      <p:sp>
        <p:nvSpPr>
          <p:cNvPr id="9" name="Slide Number Placeholder 8"/>
          <p:cNvSpPr>
            <a:spLocks noGrp="1"/>
          </p:cNvSpPr>
          <p:nvPr>
            <p:ph type="sldNum" sz="quarter" idx="15"/>
          </p:nvPr>
        </p:nvSpPr>
        <p:spPr/>
        <p:txBody>
          <a:bodyPr rtlCol="0"/>
          <a:lstStyle/>
          <a:p>
            <a:fld id="{33185ED0-3261-4414-9769-5B57F754D1BE}"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B23B932-0183-4A64-A4C1-A2D6E41676A3}" type="datetimeFigureOut">
              <a:rPr lang="en-US" smtClean="0"/>
              <a:pPr/>
              <a:t>1/1/2007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3185ED0-3261-4414-9769-5B57F754D1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B23B932-0183-4A64-A4C1-A2D6E41676A3}" type="datetimeFigureOut">
              <a:rPr lang="en-US" smtClean="0"/>
              <a:pPr/>
              <a:t>1/1/2007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85ED0-3261-4414-9769-5B57F754D1BE}"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B23B932-0183-4A64-A4C1-A2D6E41676A3}" type="datetimeFigureOut">
              <a:rPr lang="en-US" smtClean="0"/>
              <a:pPr/>
              <a:t>1/1/2007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185ED0-3261-4414-9769-5B57F754D1BE}"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B23B932-0183-4A64-A4C1-A2D6E41676A3}" type="datetimeFigureOut">
              <a:rPr lang="en-US" smtClean="0"/>
              <a:pPr/>
              <a:t>1/1/2007</a:t>
            </a:fld>
            <a:endParaRPr lang="en-US"/>
          </a:p>
        </p:txBody>
      </p:sp>
      <p:sp>
        <p:nvSpPr>
          <p:cNvPr id="7" name="Slide Number Placeholder 6"/>
          <p:cNvSpPr>
            <a:spLocks noGrp="1"/>
          </p:cNvSpPr>
          <p:nvPr>
            <p:ph type="sldNum" sz="quarter" idx="11"/>
          </p:nvPr>
        </p:nvSpPr>
        <p:spPr/>
        <p:txBody>
          <a:bodyPr rtlCol="0"/>
          <a:lstStyle/>
          <a:p>
            <a:fld id="{33185ED0-3261-4414-9769-5B57F754D1BE}"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3B932-0183-4A64-A4C1-A2D6E41676A3}" type="datetimeFigureOut">
              <a:rPr lang="en-US" smtClean="0"/>
              <a:pPr/>
              <a:t>1/1/2007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185ED0-3261-4414-9769-5B57F754D1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B23B932-0183-4A64-A4C1-A2D6E41676A3}" type="datetimeFigureOut">
              <a:rPr lang="en-US" smtClean="0"/>
              <a:pPr/>
              <a:t>1/1/2007</a:t>
            </a:fld>
            <a:endParaRPr lang="en-US"/>
          </a:p>
        </p:txBody>
      </p:sp>
      <p:sp>
        <p:nvSpPr>
          <p:cNvPr id="22" name="Slide Number Placeholder 21"/>
          <p:cNvSpPr>
            <a:spLocks noGrp="1"/>
          </p:cNvSpPr>
          <p:nvPr>
            <p:ph type="sldNum" sz="quarter" idx="15"/>
          </p:nvPr>
        </p:nvSpPr>
        <p:spPr/>
        <p:txBody>
          <a:bodyPr rtlCol="0"/>
          <a:lstStyle/>
          <a:p>
            <a:fld id="{33185ED0-3261-4414-9769-5B57F754D1BE}"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B23B932-0183-4A64-A4C1-A2D6E41676A3}" type="datetimeFigureOut">
              <a:rPr lang="en-US" smtClean="0"/>
              <a:pPr/>
              <a:t>1/1/2007</a:t>
            </a:fld>
            <a:endParaRPr lang="en-US"/>
          </a:p>
        </p:txBody>
      </p:sp>
      <p:sp>
        <p:nvSpPr>
          <p:cNvPr id="18" name="Slide Number Placeholder 17"/>
          <p:cNvSpPr>
            <a:spLocks noGrp="1"/>
          </p:cNvSpPr>
          <p:nvPr>
            <p:ph type="sldNum" sz="quarter" idx="11"/>
          </p:nvPr>
        </p:nvSpPr>
        <p:spPr/>
        <p:txBody>
          <a:bodyPr rtlCol="0"/>
          <a:lstStyle/>
          <a:p>
            <a:fld id="{33185ED0-3261-4414-9769-5B57F754D1BE}"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B23B932-0183-4A64-A4C1-A2D6E41676A3}" type="datetimeFigureOut">
              <a:rPr lang="en-US" smtClean="0"/>
              <a:pPr/>
              <a:t>1/1/2007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3185ED0-3261-4414-9769-5B57F754D1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wmf"/><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gif"/><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0"/>
            <a:ext cx="9144000" cy="6858000"/>
          </a:xfrm>
        </p:spPr>
        <p:txBody>
          <a:bodyPr>
            <a:noAutofit/>
          </a:bodyPr>
          <a:lstStyle/>
          <a:p>
            <a:pPr algn="r"/>
            <a:endParaRPr lang="en-US" sz="2400" b="1" dirty="0" smtClean="0"/>
          </a:p>
          <a:p>
            <a:pPr algn="r"/>
            <a:endParaRPr lang="en-US" sz="2400" b="1" dirty="0" smtClean="0"/>
          </a:p>
          <a:p>
            <a:pPr algn="r"/>
            <a:endParaRPr lang="en-US" sz="2400" dirty="0" smtClean="0"/>
          </a:p>
          <a:p>
            <a:pPr algn="r"/>
            <a:endParaRPr lang="en-US" sz="2400" b="1" dirty="0" smtClean="0"/>
          </a:p>
          <a:p>
            <a:pPr algn="r"/>
            <a:endParaRPr lang="en-US" sz="2400" dirty="0" smtClean="0"/>
          </a:p>
          <a:p>
            <a:pPr algn="r"/>
            <a:endParaRPr lang="en-US" sz="2400" dirty="0" smtClean="0"/>
          </a:p>
          <a:p>
            <a:pPr algn="r"/>
            <a:endParaRPr lang="en-US" sz="2400" dirty="0" smtClean="0"/>
          </a:p>
          <a:p>
            <a:pPr algn="r"/>
            <a:r>
              <a:rPr lang="en-US" sz="2400" b="1" dirty="0" smtClean="0"/>
              <a:t>Prepared </a:t>
            </a:r>
            <a:r>
              <a:rPr lang="en-US" sz="2400" b="1" dirty="0" smtClean="0"/>
              <a:t>by:-</a:t>
            </a:r>
          </a:p>
          <a:p>
            <a:pPr algn="r"/>
            <a:r>
              <a:rPr lang="en-US" sz="2400" b="1" dirty="0" err="1" smtClean="0"/>
              <a:t>Bhojak</a:t>
            </a:r>
            <a:r>
              <a:rPr lang="en-US" sz="2400" b="1" dirty="0" smtClean="0"/>
              <a:t> </a:t>
            </a:r>
            <a:r>
              <a:rPr lang="en-US" sz="2400" b="1" dirty="0" err="1" smtClean="0"/>
              <a:t>Shyam</a:t>
            </a:r>
            <a:endParaRPr lang="en-US" sz="2400" b="1" dirty="0" smtClean="0"/>
          </a:p>
          <a:p>
            <a:pPr algn="r"/>
            <a:endParaRPr lang="en-US" sz="2400" b="1" dirty="0" smtClean="0"/>
          </a:p>
          <a:p>
            <a:pPr algn="r"/>
            <a:r>
              <a:rPr lang="en-US" sz="2400" b="1" dirty="0" smtClean="0"/>
              <a:t>Branch:-</a:t>
            </a:r>
          </a:p>
          <a:p>
            <a:pPr algn="r"/>
            <a:r>
              <a:rPr lang="en-US" sz="2400" dirty="0" smtClean="0"/>
              <a:t>C.E</a:t>
            </a:r>
            <a:r>
              <a:rPr lang="en-US" sz="2400" b="1" dirty="0" smtClean="0"/>
              <a:t>( 1</a:t>
            </a:r>
            <a:r>
              <a:rPr lang="en-US" sz="2400" b="1" baseline="30000" dirty="0" smtClean="0"/>
              <a:t>st</a:t>
            </a:r>
            <a:r>
              <a:rPr lang="en-US" sz="2400" b="1" dirty="0" smtClean="0"/>
              <a:t> Semester )</a:t>
            </a:r>
          </a:p>
          <a:p>
            <a:pPr algn="r"/>
            <a:endParaRPr lang="en-US" sz="2400" b="1" dirty="0" smtClean="0"/>
          </a:p>
          <a:p>
            <a:pPr algn="r"/>
            <a:r>
              <a:rPr lang="en-US" sz="2400" b="1" dirty="0" smtClean="0"/>
              <a:t>Enroll. </a:t>
            </a:r>
            <a:r>
              <a:rPr lang="en-US" sz="2400" b="1" dirty="0" smtClean="0"/>
              <a:t>No. :-</a:t>
            </a:r>
          </a:p>
          <a:p>
            <a:pPr algn="r"/>
            <a:r>
              <a:rPr lang="en-US" sz="2400" b="1" dirty="0" smtClean="0"/>
              <a:t>130590107033</a:t>
            </a:r>
          </a:p>
          <a:p>
            <a:pPr algn="r"/>
            <a:endParaRPr lang="en-US" sz="2400" b="1" dirty="0" smtClean="0"/>
          </a:p>
          <a:p>
            <a:pPr algn="r"/>
            <a:endParaRPr lang="en-US" sz="2400" b="1" dirty="0" smtClean="0"/>
          </a:p>
          <a:p>
            <a:pPr algn="r"/>
            <a:endParaRPr lang="en-US" sz="2400" b="1" dirty="0" smtClean="0"/>
          </a:p>
          <a:p>
            <a:pPr algn="r"/>
            <a:endParaRPr lang="en-US" sz="2400" b="1" dirty="0" smtClean="0"/>
          </a:p>
          <a:p>
            <a:pPr algn="r"/>
            <a:endParaRPr lang="en-US" sz="2400" b="1" dirty="0"/>
          </a:p>
        </p:txBody>
      </p:sp>
      <p:sp>
        <p:nvSpPr>
          <p:cNvPr id="3" name="Rectangle 2"/>
          <p:cNvSpPr/>
          <p:nvPr/>
        </p:nvSpPr>
        <p:spPr>
          <a:xfrm rot="20103102">
            <a:off x="551073" y="2633161"/>
            <a:ext cx="6139821" cy="1938992"/>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G.K.BHARD INSTITUTE </a:t>
            </a:r>
          </a:p>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OF</a:t>
            </a:r>
          </a:p>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ENGINEERING</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57200" y="457200"/>
            <a:ext cx="5647700" cy="923330"/>
          </a:xfrm>
          <a:prstGeom prst="rect">
            <a:avLst/>
          </a:prstGeom>
          <a:noFill/>
        </p:spPr>
        <p:txBody>
          <a:bodyPr wrap="non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Nd: YAG LASER</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8763000" cy="6858000"/>
          </a:xfrm>
        </p:spPr>
        <p:txBody>
          <a:bodyPr>
            <a:normAutofit/>
          </a:bodyPr>
          <a:lstStyle/>
          <a:p>
            <a:pPr algn="just">
              <a:buNone/>
            </a:pPr>
            <a:endParaRPr lang="en-US" sz="3200" b="1" dirty="0" smtClean="0">
              <a:solidFill>
                <a:srgbClr val="002060"/>
              </a:solidFill>
              <a:latin typeface="Bradley Hand ITC" pitchFamily="66" charset="0"/>
            </a:endParaRPr>
          </a:p>
          <a:p>
            <a:pPr algn="just">
              <a:buFont typeface="Courier New" pitchFamily="49" charset="0"/>
              <a:buChar char="o"/>
            </a:pPr>
            <a:r>
              <a:rPr lang="en-US" sz="3200" b="1" dirty="0" smtClean="0">
                <a:solidFill>
                  <a:srgbClr val="002060"/>
                </a:solidFill>
                <a:latin typeface="Bradley Hand ITC" pitchFamily="66" charset="0"/>
              </a:rPr>
              <a:t>In the given figure, Nd YAG rod id on major </a:t>
            </a:r>
          </a:p>
          <a:p>
            <a:pPr algn="just">
              <a:buNone/>
            </a:pPr>
            <a:r>
              <a:rPr lang="en-US" sz="3200" b="1" dirty="0" smtClean="0">
                <a:solidFill>
                  <a:srgbClr val="002060"/>
                </a:solidFill>
                <a:latin typeface="Bradley Hand ITC" pitchFamily="66" charset="0"/>
              </a:rPr>
              <a:t>	axis and Krypton flash lamp  is at minor axis . </a:t>
            </a:r>
          </a:p>
          <a:p>
            <a:pPr algn="just">
              <a:buNone/>
            </a:pPr>
            <a:r>
              <a:rPr lang="en-US" sz="3200" b="1" dirty="0" smtClean="0">
                <a:solidFill>
                  <a:srgbClr val="002060"/>
                </a:solidFill>
                <a:latin typeface="Bradley Hand ITC" pitchFamily="66" charset="0"/>
              </a:rPr>
              <a:t>	</a:t>
            </a:r>
          </a:p>
          <a:p>
            <a:pPr algn="just">
              <a:buFont typeface="Courier New" pitchFamily="49" charset="0"/>
              <a:buChar char="o"/>
            </a:pPr>
            <a:r>
              <a:rPr lang="en-US" sz="3200" b="1" dirty="0" smtClean="0">
                <a:solidFill>
                  <a:srgbClr val="002060"/>
                </a:solidFill>
                <a:latin typeface="Bradley Hand ITC" pitchFamily="66" charset="0"/>
              </a:rPr>
              <a:t>The light is continuously reflects from krypton </a:t>
            </a:r>
          </a:p>
          <a:p>
            <a:pPr algn="just">
              <a:buNone/>
            </a:pPr>
            <a:r>
              <a:rPr lang="en-US" sz="3200" b="1" dirty="0" smtClean="0">
                <a:solidFill>
                  <a:srgbClr val="002060"/>
                </a:solidFill>
                <a:latin typeface="Bradley Hand ITC" pitchFamily="66" charset="0"/>
              </a:rPr>
              <a:t>	flash lamp and Nd YAG absorbs this light which </a:t>
            </a:r>
          </a:p>
          <a:p>
            <a:pPr algn="just">
              <a:buNone/>
            </a:pPr>
            <a:r>
              <a:rPr lang="en-US" sz="3200" b="1" dirty="0" smtClean="0">
                <a:solidFill>
                  <a:srgbClr val="002060"/>
                </a:solidFill>
                <a:latin typeface="Bradley Hand ITC" pitchFamily="66" charset="0"/>
              </a:rPr>
              <a:t>	helps an atom to excite from lower energy state to </a:t>
            </a:r>
          </a:p>
          <a:p>
            <a:pPr algn="just">
              <a:buNone/>
            </a:pPr>
            <a:r>
              <a:rPr lang="en-US" sz="3200" b="1" dirty="0" smtClean="0">
                <a:solidFill>
                  <a:srgbClr val="002060"/>
                </a:solidFill>
                <a:latin typeface="Bradley Hand ITC" pitchFamily="66" charset="0"/>
              </a:rPr>
              <a:t>	higher energy state.</a:t>
            </a:r>
          </a:p>
          <a:p>
            <a:pPr algn="just">
              <a:buNone/>
            </a:pPr>
            <a:endParaRPr lang="en-US" sz="3200" b="1" dirty="0" smtClean="0">
              <a:solidFill>
                <a:srgbClr val="002060"/>
              </a:solidFill>
              <a:latin typeface="Bradley Hand ITC" pitchFamily="66" charset="0"/>
            </a:endParaRPr>
          </a:p>
          <a:p>
            <a:pPr algn="just">
              <a:buFont typeface="Courier New" pitchFamily="49" charset="0"/>
              <a:buChar char="o"/>
            </a:pPr>
            <a:r>
              <a:rPr lang="en-US" sz="3200" b="1" dirty="0" smtClean="0">
                <a:solidFill>
                  <a:srgbClr val="002060"/>
                </a:solidFill>
                <a:latin typeface="Bradley Hand ITC" pitchFamily="66" charset="0"/>
              </a:rPr>
              <a:t>At one end there is a perfectly reflector and at the other end there is partial reflector.</a:t>
            </a:r>
            <a:endParaRPr lang="en-US" sz="3200" b="1" dirty="0">
              <a:solidFill>
                <a:srgbClr val="002060"/>
              </a:solidFill>
              <a:latin typeface="Bradley Hand ITC" pitchFamily="66"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linds(horizontal)">
                                      <p:cBhvr>
                                        <p:cTn id="31" dur="500"/>
                                        <p:tgtEl>
                                          <p:spTgt spid="3">
                                            <p:txEl>
                                              <p:pRg st="7" end="7"/>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linds(horizontal)">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28600" y="990600"/>
            <a:ext cx="655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04800" y="3579812"/>
            <a:ext cx="655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8600" y="6248400"/>
            <a:ext cx="6629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1675606" y="3657600"/>
            <a:ext cx="518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608806" y="4952206"/>
            <a:ext cx="2590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248400" y="2667000"/>
            <a:ext cx="2667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248400" y="4722812"/>
            <a:ext cx="2667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038600" y="1066800"/>
            <a:ext cx="33528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6515894" y="3695700"/>
            <a:ext cx="1905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flipV="1">
            <a:off x="5638800" y="4724400"/>
            <a:ext cx="17526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0" y="3244334"/>
            <a:ext cx="436338" cy="369332"/>
          </a:xfrm>
          <a:prstGeom prst="rect">
            <a:avLst/>
          </a:prstGeom>
        </p:spPr>
        <p:txBody>
          <a:bodyPr wrap="none">
            <a:spAutoFit/>
          </a:bodyPr>
          <a:lstStyle/>
          <a:p>
            <a:r>
              <a:rPr lang="en-US" dirty="0" smtClean="0"/>
              <a:t>E2</a:t>
            </a:r>
            <a:endParaRPr lang="en-US" dirty="0"/>
          </a:p>
        </p:txBody>
      </p:sp>
      <p:sp>
        <p:nvSpPr>
          <p:cNvPr id="77" name="Rectangle 76"/>
          <p:cNvSpPr/>
          <p:nvPr/>
        </p:nvSpPr>
        <p:spPr>
          <a:xfrm>
            <a:off x="0" y="609600"/>
            <a:ext cx="436338" cy="369332"/>
          </a:xfrm>
          <a:prstGeom prst="rect">
            <a:avLst/>
          </a:prstGeom>
        </p:spPr>
        <p:txBody>
          <a:bodyPr wrap="none">
            <a:spAutoFit/>
          </a:bodyPr>
          <a:lstStyle/>
          <a:p>
            <a:r>
              <a:rPr lang="en-US" dirty="0" smtClean="0"/>
              <a:t>E3</a:t>
            </a:r>
            <a:endParaRPr lang="en-US" dirty="0"/>
          </a:p>
        </p:txBody>
      </p:sp>
      <p:sp>
        <p:nvSpPr>
          <p:cNvPr id="79" name="Rectangle 78"/>
          <p:cNvSpPr/>
          <p:nvPr/>
        </p:nvSpPr>
        <p:spPr>
          <a:xfrm>
            <a:off x="0" y="5867400"/>
            <a:ext cx="436338" cy="369332"/>
          </a:xfrm>
          <a:prstGeom prst="rect">
            <a:avLst/>
          </a:prstGeom>
        </p:spPr>
        <p:txBody>
          <a:bodyPr wrap="none">
            <a:spAutoFit/>
          </a:bodyPr>
          <a:lstStyle/>
          <a:p>
            <a:r>
              <a:rPr lang="en-US" dirty="0" smtClean="0"/>
              <a:t>E1</a:t>
            </a:r>
            <a:endParaRPr lang="en-US" dirty="0"/>
          </a:p>
        </p:txBody>
      </p:sp>
      <p:sp>
        <p:nvSpPr>
          <p:cNvPr id="80" name="Rectangle 79"/>
          <p:cNvSpPr/>
          <p:nvPr/>
        </p:nvSpPr>
        <p:spPr>
          <a:xfrm>
            <a:off x="5867400" y="2450068"/>
            <a:ext cx="436338" cy="369332"/>
          </a:xfrm>
          <a:prstGeom prst="rect">
            <a:avLst/>
          </a:prstGeom>
        </p:spPr>
        <p:txBody>
          <a:bodyPr wrap="none">
            <a:spAutoFit/>
          </a:bodyPr>
          <a:lstStyle/>
          <a:p>
            <a:r>
              <a:rPr lang="en-US" dirty="0" smtClean="0"/>
              <a:t>E4</a:t>
            </a:r>
            <a:endParaRPr lang="en-US" dirty="0"/>
          </a:p>
        </p:txBody>
      </p:sp>
      <p:sp>
        <p:nvSpPr>
          <p:cNvPr id="81" name="Rectangle 80"/>
          <p:cNvSpPr/>
          <p:nvPr/>
        </p:nvSpPr>
        <p:spPr>
          <a:xfrm>
            <a:off x="5867400" y="4495800"/>
            <a:ext cx="436338" cy="369332"/>
          </a:xfrm>
          <a:prstGeom prst="rect">
            <a:avLst/>
          </a:prstGeom>
        </p:spPr>
        <p:txBody>
          <a:bodyPr wrap="none">
            <a:spAutoFit/>
          </a:bodyPr>
          <a:lstStyle/>
          <a:p>
            <a:r>
              <a:rPr lang="en-US" dirty="0" smtClean="0"/>
              <a:t>E5</a:t>
            </a:r>
            <a:endParaRPr lang="en-US" dirty="0"/>
          </a:p>
        </p:txBody>
      </p:sp>
      <p:sp>
        <p:nvSpPr>
          <p:cNvPr id="82" name="Rectangle 81"/>
          <p:cNvSpPr/>
          <p:nvPr/>
        </p:nvSpPr>
        <p:spPr>
          <a:xfrm>
            <a:off x="7536612" y="1752600"/>
            <a:ext cx="1531188" cy="923330"/>
          </a:xfrm>
          <a:prstGeom prst="rect">
            <a:avLst/>
          </a:prstGeom>
        </p:spPr>
        <p:txBody>
          <a:bodyPr wrap="none">
            <a:spAutoFit/>
          </a:bodyPr>
          <a:lstStyle/>
          <a:p>
            <a:r>
              <a:rPr lang="en-US" dirty="0" smtClean="0"/>
              <a:t>Upper  </a:t>
            </a:r>
          </a:p>
          <a:p>
            <a:r>
              <a:rPr lang="en-US" dirty="0" smtClean="0"/>
              <a:t>metastable </a:t>
            </a:r>
          </a:p>
          <a:p>
            <a:r>
              <a:rPr lang="en-US" dirty="0" smtClean="0"/>
              <a:t>state</a:t>
            </a:r>
            <a:endParaRPr lang="en-US" dirty="0"/>
          </a:p>
        </p:txBody>
      </p:sp>
      <p:sp>
        <p:nvSpPr>
          <p:cNvPr id="83" name="Rectangle 82"/>
          <p:cNvSpPr/>
          <p:nvPr/>
        </p:nvSpPr>
        <p:spPr>
          <a:xfrm>
            <a:off x="7543800" y="3877270"/>
            <a:ext cx="1531188" cy="923330"/>
          </a:xfrm>
          <a:prstGeom prst="rect">
            <a:avLst/>
          </a:prstGeom>
        </p:spPr>
        <p:txBody>
          <a:bodyPr wrap="none">
            <a:spAutoFit/>
          </a:bodyPr>
          <a:lstStyle/>
          <a:p>
            <a:r>
              <a:rPr lang="en-US" dirty="0" smtClean="0"/>
              <a:t>Lower </a:t>
            </a:r>
          </a:p>
          <a:p>
            <a:r>
              <a:rPr lang="en-US" dirty="0" smtClean="0"/>
              <a:t>metastable </a:t>
            </a:r>
          </a:p>
          <a:p>
            <a:r>
              <a:rPr lang="en-US" dirty="0" smtClean="0"/>
              <a:t>state</a:t>
            </a:r>
            <a:endParaRPr lang="en-US" dirty="0"/>
          </a:p>
        </p:txBody>
      </p:sp>
      <p:sp>
        <p:nvSpPr>
          <p:cNvPr id="84" name="Rectangle 83"/>
          <p:cNvSpPr/>
          <p:nvPr/>
        </p:nvSpPr>
        <p:spPr>
          <a:xfrm rot="20269172">
            <a:off x="6094512" y="1327344"/>
            <a:ext cx="1717137" cy="369332"/>
          </a:xfrm>
          <a:prstGeom prst="rect">
            <a:avLst/>
          </a:prstGeom>
        </p:spPr>
        <p:txBody>
          <a:bodyPr wrap="none">
            <a:spAutoFit/>
          </a:bodyPr>
          <a:lstStyle/>
          <a:p>
            <a:r>
              <a:rPr lang="en-US" dirty="0" smtClean="0"/>
              <a:t>Non-</a:t>
            </a:r>
            <a:r>
              <a:rPr lang="en-US" dirty="0" err="1" smtClean="0"/>
              <a:t>radiative</a:t>
            </a:r>
            <a:endParaRPr lang="en-US" dirty="0"/>
          </a:p>
        </p:txBody>
      </p:sp>
      <p:sp>
        <p:nvSpPr>
          <p:cNvPr id="85" name="Rectangle 84"/>
          <p:cNvSpPr/>
          <p:nvPr/>
        </p:nvSpPr>
        <p:spPr>
          <a:xfrm>
            <a:off x="6588663" y="5486400"/>
            <a:ext cx="1717137" cy="369332"/>
          </a:xfrm>
          <a:prstGeom prst="rect">
            <a:avLst/>
          </a:prstGeom>
        </p:spPr>
        <p:txBody>
          <a:bodyPr wrap="none">
            <a:spAutoFit/>
          </a:bodyPr>
          <a:lstStyle/>
          <a:p>
            <a:r>
              <a:rPr lang="en-US" dirty="0" smtClean="0"/>
              <a:t>Non-</a:t>
            </a:r>
            <a:r>
              <a:rPr lang="en-US" dirty="0" err="1" smtClean="0"/>
              <a:t>radiative</a:t>
            </a:r>
            <a:endParaRPr lang="en-US" dirty="0"/>
          </a:p>
        </p:txBody>
      </p:sp>
      <p:sp>
        <p:nvSpPr>
          <p:cNvPr id="86" name="Rectangle 85"/>
          <p:cNvSpPr/>
          <p:nvPr/>
        </p:nvSpPr>
        <p:spPr>
          <a:xfrm rot="16200000">
            <a:off x="194526" y="2484613"/>
            <a:ext cx="1047082" cy="369332"/>
          </a:xfrm>
          <a:prstGeom prst="rect">
            <a:avLst/>
          </a:prstGeom>
        </p:spPr>
        <p:txBody>
          <a:bodyPr wrap="none">
            <a:spAutoFit/>
          </a:bodyPr>
          <a:lstStyle/>
          <a:p>
            <a:r>
              <a:rPr lang="en-US" dirty="0" smtClean="0"/>
              <a:t>0.73 µm</a:t>
            </a:r>
            <a:endParaRPr lang="en-US" dirty="0"/>
          </a:p>
        </p:txBody>
      </p:sp>
      <p:sp>
        <p:nvSpPr>
          <p:cNvPr id="87" name="Rectangle 86"/>
          <p:cNvSpPr/>
          <p:nvPr/>
        </p:nvSpPr>
        <p:spPr>
          <a:xfrm rot="16200000">
            <a:off x="1196793" y="4778193"/>
            <a:ext cx="1047082" cy="369332"/>
          </a:xfrm>
          <a:prstGeom prst="rect">
            <a:avLst/>
          </a:prstGeom>
        </p:spPr>
        <p:txBody>
          <a:bodyPr wrap="none">
            <a:spAutoFit/>
          </a:bodyPr>
          <a:lstStyle/>
          <a:p>
            <a:r>
              <a:rPr lang="en-US" dirty="0" smtClean="0"/>
              <a:t>0.80 µm</a:t>
            </a:r>
            <a:endParaRPr lang="en-US" dirty="0"/>
          </a:p>
        </p:txBody>
      </p:sp>
      <p:cxnSp>
        <p:nvCxnSpPr>
          <p:cNvPr id="23" name="Curved Connector 22"/>
          <p:cNvCxnSpPr/>
          <p:nvPr/>
        </p:nvCxnSpPr>
        <p:spPr>
          <a:xfrm>
            <a:off x="7696200" y="3200400"/>
            <a:ext cx="609600" cy="1524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a:off x="7696200" y="3505200"/>
            <a:ext cx="609600" cy="1524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1000"/>
                                        <p:tgtEl>
                                          <p:spTgt spid="79">
                                            <p:txEl>
                                              <p:pRg st="0" end="0"/>
                                            </p:txEl>
                                          </p:spTgt>
                                        </p:tgtEl>
                                      </p:cBhvr>
                                    </p:animEffect>
                                    <p:anim calcmode="lin" valueType="num">
                                      <p:cBhvr>
                                        <p:cTn id="15"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1000"/>
                                        <p:tgtEl>
                                          <p:spTgt spid="76"/>
                                        </p:tgtEl>
                                      </p:cBhvr>
                                    </p:animEffect>
                                    <p:anim calcmode="lin" valueType="num">
                                      <p:cBhvr>
                                        <p:cTn id="29" dur="1000" fill="hold"/>
                                        <p:tgtEl>
                                          <p:spTgt spid="76"/>
                                        </p:tgtEl>
                                        <p:attrNameLst>
                                          <p:attrName>ppt_x</p:attrName>
                                        </p:attrNameLst>
                                      </p:cBhvr>
                                      <p:tavLst>
                                        <p:tav tm="0">
                                          <p:val>
                                            <p:strVal val="#ppt_x"/>
                                          </p:val>
                                        </p:tav>
                                        <p:tav tm="100000">
                                          <p:val>
                                            <p:strVal val="#ppt_x"/>
                                          </p:val>
                                        </p:tav>
                                      </p:tavLst>
                                    </p:anim>
                                    <p:anim calcmode="lin" valueType="num">
                                      <p:cBhvr>
                                        <p:cTn id="3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1000"/>
                                        <p:tgtEl>
                                          <p:spTgt spid="77"/>
                                        </p:tgtEl>
                                      </p:cBhvr>
                                    </p:animEffect>
                                    <p:anim calcmode="lin" valueType="num">
                                      <p:cBhvr>
                                        <p:cTn id="43" dur="1000" fill="hold"/>
                                        <p:tgtEl>
                                          <p:spTgt spid="77"/>
                                        </p:tgtEl>
                                        <p:attrNameLst>
                                          <p:attrName>ppt_x</p:attrName>
                                        </p:attrNameLst>
                                      </p:cBhvr>
                                      <p:tavLst>
                                        <p:tav tm="0">
                                          <p:val>
                                            <p:strVal val="#ppt_x"/>
                                          </p:val>
                                        </p:tav>
                                        <p:tav tm="100000">
                                          <p:val>
                                            <p:strVal val="#ppt_x"/>
                                          </p:val>
                                        </p:tav>
                                      </p:tavLst>
                                    </p:anim>
                                    <p:anim calcmode="lin" valueType="num">
                                      <p:cBhvr>
                                        <p:cTn id="4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slide(fromBottom)">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86">
                                            <p:txEl>
                                              <p:pRg st="0" end="0"/>
                                            </p:txEl>
                                          </p:spTgt>
                                        </p:tgtEl>
                                        <p:attrNameLst>
                                          <p:attrName>style.visibility</p:attrName>
                                        </p:attrNameLst>
                                      </p:cBhvr>
                                      <p:to>
                                        <p:strVal val="visible"/>
                                      </p:to>
                                    </p:set>
                                    <p:anim calcmode="discrete" valueType="clr">
                                      <p:cBhvr override="childStyle">
                                        <p:cTn id="54" dur="80"/>
                                        <p:tgtEl>
                                          <p:spTgt spid="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86">
                                            <p:txEl>
                                              <p:pRg st="0" end="0"/>
                                            </p:txEl>
                                          </p:spTgt>
                                        </p:tgtEl>
                                        <p:attrNameLst>
                                          <p:attrName>fillcolor</p:attrName>
                                        </p:attrNameLst>
                                      </p:cBhvr>
                                      <p:tavLst>
                                        <p:tav tm="0">
                                          <p:val>
                                            <p:clrVal>
                                              <a:schemeClr val="accent2"/>
                                            </p:clrVal>
                                          </p:val>
                                        </p:tav>
                                        <p:tav tm="50000">
                                          <p:val>
                                            <p:clrVal>
                                              <a:schemeClr val="hlink"/>
                                            </p:clrVal>
                                          </p:val>
                                        </p:tav>
                                      </p:tavLst>
                                    </p:anim>
                                    <p:set>
                                      <p:cBhvr>
                                        <p:cTn id="56" dur="80"/>
                                        <p:tgtEl>
                                          <p:spTgt spid="86">
                                            <p:txEl>
                                              <p:pRg st="0" end="0"/>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slide(fromBottom)">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87"/>
                                        </p:tgtEl>
                                        <p:attrNameLst>
                                          <p:attrName>style.visibility</p:attrName>
                                        </p:attrNameLst>
                                      </p:cBhvr>
                                      <p:to>
                                        <p:strVal val="visible"/>
                                      </p:to>
                                    </p:set>
                                    <p:anim calcmode="discrete" valueType="clr">
                                      <p:cBhvr override="childStyle">
                                        <p:cTn id="66" dur="80"/>
                                        <p:tgtEl>
                                          <p:spTgt spid="87"/>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87"/>
                                        </p:tgtEl>
                                        <p:attrNameLst>
                                          <p:attrName>fillcolor</p:attrName>
                                        </p:attrNameLst>
                                      </p:cBhvr>
                                      <p:tavLst>
                                        <p:tav tm="0">
                                          <p:val>
                                            <p:clrVal>
                                              <a:schemeClr val="accent2"/>
                                            </p:clrVal>
                                          </p:val>
                                        </p:tav>
                                        <p:tav tm="50000">
                                          <p:val>
                                            <p:clrVal>
                                              <a:schemeClr val="hlink"/>
                                            </p:clrVal>
                                          </p:val>
                                        </p:tav>
                                      </p:tavLst>
                                    </p:anim>
                                    <p:set>
                                      <p:cBhvr>
                                        <p:cTn id="68" dur="80"/>
                                        <p:tgtEl>
                                          <p:spTgt spid="87"/>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1000"/>
                                        <p:tgtEl>
                                          <p:spTgt spid="49"/>
                                        </p:tgtEl>
                                      </p:cBhvr>
                                    </p:animEffect>
                                    <p:anim calcmode="lin" valueType="num">
                                      <p:cBhvr>
                                        <p:cTn id="74" dur="1000" fill="hold"/>
                                        <p:tgtEl>
                                          <p:spTgt spid="49"/>
                                        </p:tgtEl>
                                        <p:attrNameLst>
                                          <p:attrName>ppt_x</p:attrName>
                                        </p:attrNameLst>
                                      </p:cBhvr>
                                      <p:tavLst>
                                        <p:tav tm="0">
                                          <p:val>
                                            <p:strVal val="#ppt_x"/>
                                          </p:val>
                                        </p:tav>
                                        <p:tav tm="100000">
                                          <p:val>
                                            <p:strVal val="#ppt_x"/>
                                          </p:val>
                                        </p:tav>
                                      </p:tavLst>
                                    </p:anim>
                                    <p:anim calcmode="lin" valueType="num">
                                      <p:cBhvr>
                                        <p:cTn id="7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fade">
                                      <p:cBhvr>
                                        <p:cTn id="80" dur="1000"/>
                                        <p:tgtEl>
                                          <p:spTgt spid="80"/>
                                        </p:tgtEl>
                                      </p:cBhvr>
                                    </p:animEffect>
                                    <p:anim calcmode="lin" valueType="num">
                                      <p:cBhvr>
                                        <p:cTn id="81" dur="1000" fill="hold"/>
                                        <p:tgtEl>
                                          <p:spTgt spid="80"/>
                                        </p:tgtEl>
                                        <p:attrNameLst>
                                          <p:attrName>ppt_x</p:attrName>
                                        </p:attrNameLst>
                                      </p:cBhvr>
                                      <p:tavLst>
                                        <p:tav tm="0">
                                          <p:val>
                                            <p:strVal val="#ppt_x"/>
                                          </p:val>
                                        </p:tav>
                                        <p:tav tm="100000">
                                          <p:val>
                                            <p:strVal val="#ppt_x"/>
                                          </p:val>
                                        </p:tav>
                                      </p:tavLst>
                                    </p:anim>
                                    <p:anim calcmode="lin" valueType="num">
                                      <p:cBhvr>
                                        <p:cTn id="82"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7" presetClass="entr" presetSubtype="0" fill="hold" grpId="0" nodeType="clickEffect">
                                  <p:stCondLst>
                                    <p:cond delay="0"/>
                                  </p:stCondLst>
                                  <p:iterate type="lt">
                                    <p:tmPct val="50000"/>
                                  </p:iterate>
                                  <p:childTnLst>
                                    <p:set>
                                      <p:cBhvr>
                                        <p:cTn id="86" dur="1" fill="hold">
                                          <p:stCondLst>
                                            <p:cond delay="0"/>
                                          </p:stCondLst>
                                        </p:cTn>
                                        <p:tgtEl>
                                          <p:spTgt spid="82"/>
                                        </p:tgtEl>
                                        <p:attrNameLst>
                                          <p:attrName>style.visibility</p:attrName>
                                        </p:attrNameLst>
                                      </p:cBhvr>
                                      <p:to>
                                        <p:strVal val="visible"/>
                                      </p:to>
                                    </p:set>
                                    <p:anim calcmode="discrete" valueType="clr">
                                      <p:cBhvr override="childStyle">
                                        <p:cTn id="87" dur="80"/>
                                        <p:tgtEl>
                                          <p:spTgt spid="82"/>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82"/>
                                        </p:tgtEl>
                                        <p:attrNameLst>
                                          <p:attrName>fillcolor</p:attrName>
                                        </p:attrNameLst>
                                      </p:cBhvr>
                                      <p:tavLst>
                                        <p:tav tm="0">
                                          <p:val>
                                            <p:clrVal>
                                              <a:schemeClr val="accent2"/>
                                            </p:clrVal>
                                          </p:val>
                                        </p:tav>
                                        <p:tav tm="50000">
                                          <p:val>
                                            <p:clrVal>
                                              <a:schemeClr val="hlink"/>
                                            </p:clrVal>
                                          </p:val>
                                        </p:tav>
                                      </p:tavLst>
                                    </p:anim>
                                    <p:set>
                                      <p:cBhvr>
                                        <p:cTn id="89" dur="80"/>
                                        <p:tgtEl>
                                          <p:spTgt spid="82"/>
                                        </p:tgtEl>
                                        <p:attrNameLst>
                                          <p:attrName>fill.type</p:attrName>
                                        </p:attrNameLst>
                                      </p:cBhvr>
                                      <p:to>
                                        <p:strVal val="solid"/>
                                      </p:to>
                                    </p:se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81"/>
                                        </p:tgtEl>
                                        <p:attrNameLst>
                                          <p:attrName>style.visibility</p:attrName>
                                        </p:attrNameLst>
                                      </p:cBhvr>
                                      <p:to>
                                        <p:strVal val="visible"/>
                                      </p:to>
                                    </p:set>
                                    <p:animEffect transition="in" filter="fade">
                                      <p:cBhvr>
                                        <p:cTn id="101" dur="1000"/>
                                        <p:tgtEl>
                                          <p:spTgt spid="81"/>
                                        </p:tgtEl>
                                      </p:cBhvr>
                                    </p:animEffect>
                                    <p:anim calcmode="lin" valueType="num">
                                      <p:cBhvr>
                                        <p:cTn id="102" dur="1000" fill="hold"/>
                                        <p:tgtEl>
                                          <p:spTgt spid="81"/>
                                        </p:tgtEl>
                                        <p:attrNameLst>
                                          <p:attrName>ppt_x</p:attrName>
                                        </p:attrNameLst>
                                      </p:cBhvr>
                                      <p:tavLst>
                                        <p:tav tm="0">
                                          <p:val>
                                            <p:strVal val="#ppt_x"/>
                                          </p:val>
                                        </p:tav>
                                        <p:tav tm="100000">
                                          <p:val>
                                            <p:strVal val="#ppt_x"/>
                                          </p:val>
                                        </p:tav>
                                      </p:tavLst>
                                    </p:anim>
                                    <p:anim calcmode="lin" valueType="num">
                                      <p:cBhvr>
                                        <p:cTn id="10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7" presetClass="entr" presetSubtype="0" fill="hold" grpId="0" nodeType="clickEffect">
                                  <p:stCondLst>
                                    <p:cond delay="0"/>
                                  </p:stCondLst>
                                  <p:iterate type="lt">
                                    <p:tmPct val="50000"/>
                                  </p:iterate>
                                  <p:childTnLst>
                                    <p:set>
                                      <p:cBhvr>
                                        <p:cTn id="107" dur="1" fill="hold">
                                          <p:stCondLst>
                                            <p:cond delay="0"/>
                                          </p:stCondLst>
                                        </p:cTn>
                                        <p:tgtEl>
                                          <p:spTgt spid="83"/>
                                        </p:tgtEl>
                                        <p:attrNameLst>
                                          <p:attrName>style.visibility</p:attrName>
                                        </p:attrNameLst>
                                      </p:cBhvr>
                                      <p:to>
                                        <p:strVal val="visible"/>
                                      </p:to>
                                    </p:set>
                                    <p:anim calcmode="discrete" valueType="clr">
                                      <p:cBhvr override="childStyle">
                                        <p:cTn id="108" dur="80"/>
                                        <p:tgtEl>
                                          <p:spTgt spid="83"/>
                                        </p:tgtEl>
                                        <p:attrNameLst>
                                          <p:attrName>style.color</p:attrName>
                                        </p:attrNameLst>
                                      </p:cBhvr>
                                      <p:tavLst>
                                        <p:tav tm="0">
                                          <p:val>
                                            <p:clrVal>
                                              <a:schemeClr val="accent2"/>
                                            </p:clrVal>
                                          </p:val>
                                        </p:tav>
                                        <p:tav tm="50000">
                                          <p:val>
                                            <p:clrVal>
                                              <a:schemeClr val="hlink"/>
                                            </p:clrVal>
                                          </p:val>
                                        </p:tav>
                                      </p:tavLst>
                                    </p:anim>
                                    <p:anim calcmode="discrete" valueType="clr">
                                      <p:cBhvr>
                                        <p:cTn id="109" dur="80"/>
                                        <p:tgtEl>
                                          <p:spTgt spid="83"/>
                                        </p:tgtEl>
                                        <p:attrNameLst>
                                          <p:attrName>fillcolor</p:attrName>
                                        </p:attrNameLst>
                                      </p:cBhvr>
                                      <p:tavLst>
                                        <p:tav tm="0">
                                          <p:val>
                                            <p:clrVal>
                                              <a:schemeClr val="accent2"/>
                                            </p:clrVal>
                                          </p:val>
                                        </p:tav>
                                        <p:tav tm="50000">
                                          <p:val>
                                            <p:clrVal>
                                              <a:schemeClr val="hlink"/>
                                            </p:clrVal>
                                          </p:val>
                                        </p:tav>
                                      </p:tavLst>
                                    </p:anim>
                                    <p:set>
                                      <p:cBhvr>
                                        <p:cTn id="110" dur="80"/>
                                        <p:tgtEl>
                                          <p:spTgt spid="83"/>
                                        </p:tgtEl>
                                        <p:attrNameLst>
                                          <p:attrName>fill.type</p:attrName>
                                        </p:attrNameLst>
                                      </p:cBhvr>
                                      <p:to>
                                        <p:strVal val="solid"/>
                                      </p:to>
                                    </p:set>
                                  </p:childTnLst>
                                </p:cTn>
                              </p:par>
                            </p:childTnLst>
                          </p:cTn>
                        </p:par>
                      </p:childTnLst>
                    </p:cTn>
                  </p:par>
                  <p:par>
                    <p:cTn id="111" fill="hold">
                      <p:stCondLst>
                        <p:cond delay="indefinite"/>
                      </p:stCondLst>
                      <p:childTnLst>
                        <p:par>
                          <p:cTn id="112" fill="hold">
                            <p:stCondLst>
                              <p:cond delay="0"/>
                            </p:stCondLst>
                            <p:childTnLst>
                              <p:par>
                                <p:cTn id="113" presetID="8" presetClass="entr" presetSubtype="16" fill="hold" nodeType="click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diamond(in)">
                                      <p:cBhvr>
                                        <p:cTn id="115" dur="2000"/>
                                        <p:tgtEl>
                                          <p:spTgt spid="56"/>
                                        </p:tgtEl>
                                      </p:cBhvr>
                                    </p:animEffect>
                                  </p:childTnLst>
                                </p:cTn>
                              </p:par>
                            </p:childTnLst>
                          </p:cTn>
                        </p:par>
                      </p:childTnLst>
                    </p:cTn>
                  </p:par>
                  <p:par>
                    <p:cTn id="116" fill="hold">
                      <p:stCondLst>
                        <p:cond delay="indefinite"/>
                      </p:stCondLst>
                      <p:childTnLst>
                        <p:par>
                          <p:cTn id="117" fill="hold">
                            <p:stCondLst>
                              <p:cond delay="0"/>
                            </p:stCondLst>
                            <p:childTnLst>
                              <p:par>
                                <p:cTn id="118" presetID="27" presetClass="entr" presetSubtype="0" fill="hold" grpId="0" nodeType="clickEffect">
                                  <p:stCondLst>
                                    <p:cond delay="0"/>
                                  </p:stCondLst>
                                  <p:iterate type="lt">
                                    <p:tmPct val="50000"/>
                                  </p:iterate>
                                  <p:childTnLst>
                                    <p:set>
                                      <p:cBhvr>
                                        <p:cTn id="119" dur="1" fill="hold">
                                          <p:stCondLst>
                                            <p:cond delay="0"/>
                                          </p:stCondLst>
                                        </p:cTn>
                                        <p:tgtEl>
                                          <p:spTgt spid="84"/>
                                        </p:tgtEl>
                                        <p:attrNameLst>
                                          <p:attrName>style.visibility</p:attrName>
                                        </p:attrNameLst>
                                      </p:cBhvr>
                                      <p:to>
                                        <p:strVal val="visible"/>
                                      </p:to>
                                    </p:set>
                                    <p:anim calcmode="discrete" valueType="clr">
                                      <p:cBhvr override="childStyle">
                                        <p:cTn id="120" dur="80"/>
                                        <p:tgtEl>
                                          <p:spTgt spid="84"/>
                                        </p:tgtEl>
                                        <p:attrNameLst>
                                          <p:attrName>style.color</p:attrName>
                                        </p:attrNameLst>
                                      </p:cBhvr>
                                      <p:tavLst>
                                        <p:tav tm="0">
                                          <p:val>
                                            <p:clrVal>
                                              <a:schemeClr val="accent2"/>
                                            </p:clrVal>
                                          </p:val>
                                        </p:tav>
                                        <p:tav tm="50000">
                                          <p:val>
                                            <p:clrVal>
                                              <a:schemeClr val="hlink"/>
                                            </p:clrVal>
                                          </p:val>
                                        </p:tav>
                                      </p:tavLst>
                                    </p:anim>
                                    <p:anim calcmode="discrete" valueType="clr">
                                      <p:cBhvr>
                                        <p:cTn id="121" dur="80"/>
                                        <p:tgtEl>
                                          <p:spTgt spid="84"/>
                                        </p:tgtEl>
                                        <p:attrNameLst>
                                          <p:attrName>fillcolor</p:attrName>
                                        </p:attrNameLst>
                                      </p:cBhvr>
                                      <p:tavLst>
                                        <p:tav tm="0">
                                          <p:val>
                                            <p:clrVal>
                                              <a:schemeClr val="accent2"/>
                                            </p:clrVal>
                                          </p:val>
                                        </p:tav>
                                        <p:tav tm="50000">
                                          <p:val>
                                            <p:clrVal>
                                              <a:schemeClr val="hlink"/>
                                            </p:clrVal>
                                          </p:val>
                                        </p:tav>
                                      </p:tavLst>
                                    </p:anim>
                                    <p:set>
                                      <p:cBhvr>
                                        <p:cTn id="122" dur="80"/>
                                        <p:tgtEl>
                                          <p:spTgt spid="84"/>
                                        </p:tgtEl>
                                        <p:attrNameLst>
                                          <p:attrName>fill.type</p:attrName>
                                        </p:attrNameLst>
                                      </p:cBhvr>
                                      <p:to>
                                        <p:strVal val="solid"/>
                                      </p:to>
                                    </p:set>
                                  </p:childTnLst>
                                </p:cTn>
                              </p:par>
                            </p:childTnLst>
                          </p:cTn>
                        </p:par>
                      </p:childTnLst>
                    </p:cTn>
                  </p:par>
                  <p:par>
                    <p:cTn id="123" fill="hold">
                      <p:stCondLst>
                        <p:cond delay="indefinite"/>
                      </p:stCondLst>
                      <p:childTnLst>
                        <p:par>
                          <p:cTn id="124" fill="hold">
                            <p:stCondLst>
                              <p:cond delay="0"/>
                            </p:stCondLst>
                            <p:childTnLst>
                              <p:par>
                                <p:cTn id="125" presetID="18" presetClass="entr" presetSubtype="12" fill="hold" nodeType="click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strips(downLeft)">
                                      <p:cBhvr>
                                        <p:cTn id="127" dur="500"/>
                                        <p:tgtEl>
                                          <p:spTgt spid="60"/>
                                        </p:tgtEl>
                                      </p:cBhvr>
                                    </p:animEffect>
                                  </p:childTnLst>
                                </p:cTn>
                              </p:par>
                            </p:childTnLst>
                          </p:cTn>
                        </p:par>
                      </p:childTnLst>
                    </p:cTn>
                  </p:par>
                  <p:par>
                    <p:cTn id="128" fill="hold">
                      <p:stCondLst>
                        <p:cond delay="indefinite"/>
                      </p:stCondLst>
                      <p:childTnLst>
                        <p:par>
                          <p:cTn id="129" fill="hold">
                            <p:stCondLst>
                              <p:cond delay="0"/>
                            </p:stCondLst>
                            <p:childTnLst>
                              <p:par>
                                <p:cTn id="130" presetID="29" presetClass="entr" presetSubtype="0" fill="hold" nodeType="clickEffect">
                                  <p:stCondLst>
                                    <p:cond delay="0"/>
                                  </p:stCondLst>
                                  <p:childTnLst>
                                    <p:set>
                                      <p:cBhvr>
                                        <p:cTn id="131" dur="1" fill="hold">
                                          <p:stCondLst>
                                            <p:cond delay="0"/>
                                          </p:stCondLst>
                                        </p:cTn>
                                        <p:tgtEl>
                                          <p:spTgt spid="23"/>
                                        </p:tgtEl>
                                        <p:attrNameLst>
                                          <p:attrName>style.visibility</p:attrName>
                                        </p:attrNameLst>
                                      </p:cBhvr>
                                      <p:to>
                                        <p:strVal val="visible"/>
                                      </p:to>
                                    </p:set>
                                    <p:anim calcmode="lin" valueType="num">
                                      <p:cBhvr>
                                        <p:cTn id="132" dur="1000" fill="hold"/>
                                        <p:tgtEl>
                                          <p:spTgt spid="23"/>
                                        </p:tgtEl>
                                        <p:attrNameLst>
                                          <p:attrName>ppt_x</p:attrName>
                                        </p:attrNameLst>
                                      </p:cBhvr>
                                      <p:tavLst>
                                        <p:tav tm="0">
                                          <p:val>
                                            <p:strVal val="#ppt_x-.2"/>
                                          </p:val>
                                        </p:tav>
                                        <p:tav tm="100000">
                                          <p:val>
                                            <p:strVal val="#ppt_x"/>
                                          </p:val>
                                        </p:tav>
                                      </p:tavLst>
                                    </p:anim>
                                    <p:anim calcmode="lin" valueType="num">
                                      <p:cBhvr>
                                        <p:cTn id="133"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34" dur="1000"/>
                                        <p:tgtEl>
                                          <p:spTgt spid="23"/>
                                        </p:tgtEl>
                                      </p:cBhvr>
                                    </p:animEffect>
                                  </p:childTnLst>
                                </p:cTn>
                              </p:par>
                              <p:par>
                                <p:cTn id="135" presetID="29"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 calcmode="lin" valueType="num">
                                      <p:cBhvr>
                                        <p:cTn id="137" dur="1000" fill="hold"/>
                                        <p:tgtEl>
                                          <p:spTgt spid="24"/>
                                        </p:tgtEl>
                                        <p:attrNameLst>
                                          <p:attrName>ppt_x</p:attrName>
                                        </p:attrNameLst>
                                      </p:cBhvr>
                                      <p:tavLst>
                                        <p:tav tm="0">
                                          <p:val>
                                            <p:strVal val="#ppt_x-.2"/>
                                          </p:val>
                                        </p:tav>
                                        <p:tav tm="100000">
                                          <p:val>
                                            <p:strVal val="#ppt_x"/>
                                          </p:val>
                                        </p:tav>
                                      </p:tavLst>
                                    </p:anim>
                                    <p:anim calcmode="lin" valueType="num">
                                      <p:cBhvr>
                                        <p:cTn id="138"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24"/>
                                        </p:tgtEl>
                                      </p:cBhvr>
                                    </p:animEffect>
                                  </p:childTnLst>
                                </p:cTn>
                              </p:par>
                            </p:childTnLst>
                          </p:cTn>
                        </p:par>
                      </p:childTnLst>
                    </p:cTn>
                  </p:par>
                  <p:par>
                    <p:cTn id="140" fill="hold">
                      <p:stCondLst>
                        <p:cond delay="indefinite"/>
                      </p:stCondLst>
                      <p:childTnLst>
                        <p:par>
                          <p:cTn id="141" fill="hold">
                            <p:stCondLst>
                              <p:cond delay="0"/>
                            </p:stCondLst>
                            <p:childTnLst>
                              <p:par>
                                <p:cTn id="142" presetID="8" presetClass="entr" presetSubtype="16" fill="hold" nodeType="clickEffect">
                                  <p:stCondLst>
                                    <p:cond delay="0"/>
                                  </p:stCondLst>
                                  <p:childTnLst>
                                    <p:set>
                                      <p:cBhvr>
                                        <p:cTn id="143" dur="1" fill="hold">
                                          <p:stCondLst>
                                            <p:cond delay="0"/>
                                          </p:stCondLst>
                                        </p:cTn>
                                        <p:tgtEl>
                                          <p:spTgt spid="72"/>
                                        </p:tgtEl>
                                        <p:attrNameLst>
                                          <p:attrName>style.visibility</p:attrName>
                                        </p:attrNameLst>
                                      </p:cBhvr>
                                      <p:to>
                                        <p:strVal val="visible"/>
                                      </p:to>
                                    </p:set>
                                    <p:animEffect transition="in" filter="diamond(in)">
                                      <p:cBhvr>
                                        <p:cTn id="144" dur="2000"/>
                                        <p:tgtEl>
                                          <p:spTgt spid="72"/>
                                        </p:tgtEl>
                                      </p:cBhvr>
                                    </p:animEffect>
                                  </p:childTnLst>
                                </p:cTn>
                              </p:par>
                            </p:childTnLst>
                          </p:cTn>
                        </p:par>
                      </p:childTnLst>
                    </p:cTn>
                  </p:par>
                  <p:par>
                    <p:cTn id="145" fill="hold">
                      <p:stCondLst>
                        <p:cond delay="indefinite"/>
                      </p:stCondLst>
                      <p:childTnLst>
                        <p:par>
                          <p:cTn id="146" fill="hold">
                            <p:stCondLst>
                              <p:cond delay="0"/>
                            </p:stCondLst>
                            <p:childTnLst>
                              <p:par>
                                <p:cTn id="147" presetID="27" presetClass="entr" presetSubtype="0" fill="hold" grpId="0" nodeType="clickEffect">
                                  <p:stCondLst>
                                    <p:cond delay="0"/>
                                  </p:stCondLst>
                                  <p:iterate type="lt">
                                    <p:tmPct val="50000"/>
                                  </p:iterate>
                                  <p:childTnLst>
                                    <p:set>
                                      <p:cBhvr>
                                        <p:cTn id="148" dur="1" fill="hold">
                                          <p:stCondLst>
                                            <p:cond delay="0"/>
                                          </p:stCondLst>
                                        </p:cTn>
                                        <p:tgtEl>
                                          <p:spTgt spid="85"/>
                                        </p:tgtEl>
                                        <p:attrNameLst>
                                          <p:attrName>style.visibility</p:attrName>
                                        </p:attrNameLst>
                                      </p:cBhvr>
                                      <p:to>
                                        <p:strVal val="visible"/>
                                      </p:to>
                                    </p:set>
                                    <p:anim calcmode="discrete" valueType="clr">
                                      <p:cBhvr override="childStyle">
                                        <p:cTn id="149" dur="80"/>
                                        <p:tgtEl>
                                          <p:spTgt spid="85"/>
                                        </p:tgtEl>
                                        <p:attrNameLst>
                                          <p:attrName>style.color</p:attrName>
                                        </p:attrNameLst>
                                      </p:cBhvr>
                                      <p:tavLst>
                                        <p:tav tm="0">
                                          <p:val>
                                            <p:clrVal>
                                              <a:schemeClr val="accent2"/>
                                            </p:clrVal>
                                          </p:val>
                                        </p:tav>
                                        <p:tav tm="50000">
                                          <p:val>
                                            <p:clrVal>
                                              <a:schemeClr val="hlink"/>
                                            </p:clrVal>
                                          </p:val>
                                        </p:tav>
                                      </p:tavLst>
                                    </p:anim>
                                    <p:anim calcmode="discrete" valueType="clr">
                                      <p:cBhvr>
                                        <p:cTn id="150" dur="80"/>
                                        <p:tgtEl>
                                          <p:spTgt spid="85"/>
                                        </p:tgtEl>
                                        <p:attrNameLst>
                                          <p:attrName>fillcolor</p:attrName>
                                        </p:attrNameLst>
                                      </p:cBhvr>
                                      <p:tavLst>
                                        <p:tav tm="0">
                                          <p:val>
                                            <p:clrVal>
                                              <a:schemeClr val="accent2"/>
                                            </p:clrVal>
                                          </p:val>
                                        </p:tav>
                                        <p:tav tm="50000">
                                          <p:val>
                                            <p:clrVal>
                                              <a:schemeClr val="hlink"/>
                                            </p:clrVal>
                                          </p:val>
                                        </p:tav>
                                      </p:tavLst>
                                    </p:anim>
                                    <p:set>
                                      <p:cBhvr>
                                        <p:cTn id="151" dur="80"/>
                                        <p:tgtEl>
                                          <p:spTgt spid="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0" grpId="0"/>
      <p:bldP spid="81" grpId="0"/>
      <p:bldP spid="82" grpId="0"/>
      <p:bldP spid="83" grpId="0"/>
      <p:bldP spid="84" grpId="0"/>
      <p:bldP spid="85" grpId="0"/>
      <p:bldP spid="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0" y="0"/>
            <a:ext cx="9144000" cy="6858000"/>
          </a:xfrm>
        </p:spPr>
        <p:txBody>
          <a:bodyPr>
            <a:noAutofit/>
          </a:bodyPr>
          <a:lstStyle/>
          <a:p>
            <a:pPr algn="just">
              <a:buNone/>
            </a:pPr>
            <a:endParaRPr lang="en-US" sz="2800" b="1" dirty="0" smtClean="0">
              <a:solidFill>
                <a:srgbClr val="002060"/>
              </a:solidFill>
              <a:latin typeface="Bradley Hand ITC" pitchFamily="66" charset="0"/>
            </a:endParaRPr>
          </a:p>
          <a:p>
            <a:pPr algn="just">
              <a:buFont typeface="Courier New" pitchFamily="49" charset="0"/>
              <a:buChar char="o"/>
            </a:pPr>
            <a:r>
              <a:rPr lang="en-US" sz="2800" b="1" dirty="0" smtClean="0">
                <a:solidFill>
                  <a:srgbClr val="002060"/>
                </a:solidFill>
                <a:latin typeface="Bradley Hand ITC" pitchFamily="66" charset="0"/>
              </a:rPr>
              <a:t>When neodymium ion moves excite from lower energy state or ground state to higher energy state or excited state. </a:t>
            </a:r>
          </a:p>
          <a:p>
            <a:pPr algn="just">
              <a:buFont typeface="Courier New" pitchFamily="49" charset="0"/>
              <a:buChar char="o"/>
            </a:pPr>
            <a:endParaRPr lang="en-US" sz="2800" b="1" dirty="0" smtClean="0">
              <a:solidFill>
                <a:srgbClr val="002060"/>
              </a:solidFill>
              <a:latin typeface="Bradley Hand ITC" pitchFamily="66" charset="0"/>
            </a:endParaRPr>
          </a:p>
          <a:p>
            <a:pPr algn="just">
              <a:buFont typeface="Courier New" pitchFamily="49" charset="0"/>
              <a:buChar char="o"/>
            </a:pPr>
            <a:r>
              <a:rPr lang="en-US" sz="2800" b="1" dirty="0" smtClean="0">
                <a:solidFill>
                  <a:srgbClr val="002060"/>
                </a:solidFill>
                <a:latin typeface="Bradley Hand ITC" pitchFamily="66" charset="0"/>
              </a:rPr>
              <a:t>But it will not remains at the ground state for long time due to its lifetime(10</a:t>
            </a:r>
            <a:r>
              <a:rPr lang="en-US" sz="2800" b="1" baseline="30000" dirty="0" smtClean="0">
                <a:solidFill>
                  <a:srgbClr val="002060"/>
                </a:solidFill>
                <a:latin typeface="Bradley Hand ITC" pitchFamily="66" charset="0"/>
              </a:rPr>
              <a:t>-8</a:t>
            </a:r>
            <a:r>
              <a:rPr lang="en-US" sz="2800" b="1" dirty="0" smtClean="0">
                <a:solidFill>
                  <a:srgbClr val="002060"/>
                </a:solidFill>
                <a:latin typeface="Bradley Hand ITC" pitchFamily="66" charset="0"/>
              </a:rPr>
              <a:t>s ). It means it will come back to ground state after its life time. </a:t>
            </a:r>
          </a:p>
          <a:p>
            <a:pPr algn="just">
              <a:buFont typeface="Courier New" pitchFamily="49" charset="0"/>
              <a:buChar char="o"/>
            </a:pPr>
            <a:endParaRPr lang="en-US" sz="2800" b="1" dirty="0" smtClean="0">
              <a:solidFill>
                <a:srgbClr val="002060"/>
              </a:solidFill>
              <a:latin typeface="Bradley Hand ITC" pitchFamily="66" charset="0"/>
            </a:endParaRPr>
          </a:p>
          <a:p>
            <a:pPr algn="just">
              <a:buFont typeface="Courier New" pitchFamily="49" charset="0"/>
              <a:buChar char="o"/>
            </a:pPr>
            <a:r>
              <a:rPr lang="en-US" sz="2800" b="1" dirty="0" smtClean="0">
                <a:solidFill>
                  <a:srgbClr val="002060"/>
                </a:solidFill>
                <a:latin typeface="Bradley Hand ITC" pitchFamily="66" charset="0"/>
              </a:rPr>
              <a:t>But here it goes into upper metastable state but it cannot release the energy in the form of light so, it is non- radiative transition. Here it will remains for sometime. </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7467600" cy="4873752"/>
          </a:xfrm>
        </p:spPr>
        <p:txBody>
          <a:bodyPr>
            <a:normAutofit/>
          </a:bodyPr>
          <a:lstStyle/>
          <a:p>
            <a:pPr algn="just">
              <a:buFont typeface="Courier New" pitchFamily="49" charset="0"/>
              <a:buChar char="o"/>
            </a:pPr>
            <a:r>
              <a:rPr lang="en-US" sz="2800" b="1" dirty="0" smtClean="0">
                <a:solidFill>
                  <a:srgbClr val="002060"/>
                </a:solidFill>
                <a:latin typeface="Bradley Hand ITC" pitchFamily="66" charset="0"/>
              </a:rPr>
              <a:t>Then it goes from upper metastable state to lower metastable state, it release the photons. If there is only upper and metastable states then there will be a multiplication of photons. </a:t>
            </a:r>
          </a:p>
          <a:p>
            <a:pPr algn="just">
              <a:buFont typeface="Courier New" pitchFamily="49" charset="0"/>
              <a:buChar char="o"/>
            </a:pPr>
            <a:endParaRPr lang="en-US" sz="2800" b="1" dirty="0" smtClean="0">
              <a:solidFill>
                <a:srgbClr val="002060"/>
              </a:solidFill>
              <a:latin typeface="Bradley Hand ITC" pitchFamily="66" charset="0"/>
            </a:endParaRPr>
          </a:p>
          <a:p>
            <a:pPr algn="just">
              <a:buFont typeface="Courier New" pitchFamily="49" charset="0"/>
              <a:buChar char="o"/>
            </a:pPr>
            <a:r>
              <a:rPr lang="en-US" sz="2800" b="1" dirty="0" smtClean="0">
                <a:solidFill>
                  <a:srgbClr val="002060"/>
                </a:solidFill>
                <a:latin typeface="Bradley Hand ITC" pitchFamily="66" charset="0"/>
              </a:rPr>
              <a:t>Now, from it goes from lower metastable state to ground state but it cannot release the energy in the form of light.. </a:t>
            </a:r>
          </a:p>
          <a:p>
            <a:pPr algn="just">
              <a:buFont typeface="Courier New" pitchFamily="49" charset="0"/>
              <a:buChar char="o"/>
            </a:pPr>
            <a:endParaRPr lang="en-US" sz="2800" b="1" dirty="0" smtClean="0">
              <a:solidFill>
                <a:srgbClr val="002060"/>
              </a:solidFill>
              <a:latin typeface="Bradley Hand ITC" pitchFamily="66" charset="0"/>
            </a:endParaRPr>
          </a:p>
          <a:p>
            <a:pPr algn="just">
              <a:buFont typeface="Courier New" pitchFamily="49" charset="0"/>
              <a:buChar char="o"/>
            </a:pPr>
            <a:r>
              <a:rPr lang="en-US" sz="2800" b="1" dirty="0" smtClean="0">
                <a:solidFill>
                  <a:srgbClr val="002060"/>
                </a:solidFill>
                <a:latin typeface="Bradley Hand ITC" pitchFamily="66" charset="0"/>
              </a:rPr>
              <a:t>This process takes place continuously.</a:t>
            </a:r>
            <a:endParaRPr lang="en-US" sz="2800" b="1" baseline="30000" dirty="0" smtClean="0">
              <a:solidFill>
                <a:srgbClr val="002060"/>
              </a:solidFill>
              <a:latin typeface="Bradley Hand ITC" pitchFamily="66" charset="0"/>
            </a:endParaRPr>
          </a:p>
          <a:p>
            <a:pPr algn="just"/>
            <a:endParaRPr lang="en-US" sz="2800"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0" y="0"/>
            <a:ext cx="9144000" cy="6858000"/>
          </a:xfrm>
        </p:spPr>
        <p:txBody>
          <a:bodyPr>
            <a:normAutofit fontScale="55000" lnSpcReduction="20000"/>
          </a:bodyPr>
          <a:lstStyle/>
          <a:p>
            <a:pPr algn="ctr">
              <a:buNone/>
            </a:pPr>
            <a:endParaRPr lang="en-US" dirty="0" smtClean="0">
              <a:solidFill>
                <a:srgbClr val="002060"/>
              </a:solidFill>
            </a:endParaRPr>
          </a:p>
          <a:p>
            <a:pPr algn="ctr">
              <a:buNone/>
            </a:pPr>
            <a:endParaRPr lang="en-US" dirty="0" smtClean="0">
              <a:solidFill>
                <a:srgbClr val="002060"/>
              </a:solidFill>
            </a:endParaRPr>
          </a:p>
          <a:p>
            <a:pPr algn="ctr">
              <a:buNone/>
            </a:pPr>
            <a:r>
              <a:rPr lang="en-US" dirty="0" smtClean="0">
                <a:solidFill>
                  <a:srgbClr val="002060"/>
                </a:solidFill>
              </a:rPr>
              <a:t> </a:t>
            </a:r>
            <a:r>
              <a:rPr lang="en-US" dirty="0" smtClean="0"/>
              <a:t> </a:t>
            </a:r>
            <a:r>
              <a:rPr lang="en-US" sz="6500" b="1" dirty="0" smtClean="0">
                <a:latin typeface="Algerian" pitchFamily="82" charset="0"/>
              </a:rPr>
              <a:t>The Nd YAG laser is a 4-Level LASER</a:t>
            </a:r>
          </a:p>
          <a:p>
            <a:pPr algn="ctr">
              <a:buNone/>
            </a:pPr>
            <a:endParaRPr lang="en-US" sz="3600" b="1" dirty="0" smtClean="0">
              <a:latin typeface="Algerian" pitchFamily="82" charset="0"/>
            </a:endParaRPr>
          </a:p>
          <a:p>
            <a:pPr algn="ctr">
              <a:buNone/>
            </a:pPr>
            <a:endParaRPr lang="en-US" sz="3600" b="1" dirty="0" smtClean="0">
              <a:latin typeface="Algerian" pitchFamily="82" charset="0"/>
            </a:endParaRPr>
          </a:p>
          <a:p>
            <a:pPr>
              <a:buNone/>
            </a:pPr>
            <a:endParaRPr lang="en-US" dirty="0" smtClean="0">
              <a:solidFill>
                <a:srgbClr val="002060"/>
              </a:solidFill>
            </a:endParaRPr>
          </a:p>
          <a:p>
            <a:r>
              <a:rPr lang="en-US" sz="5900" dirty="0" smtClean="0">
                <a:solidFill>
                  <a:srgbClr val="002060"/>
                </a:solidFill>
                <a:latin typeface="Lucida Handwriting" pitchFamily="66" charset="0"/>
              </a:rPr>
              <a:t> Ground state 	 </a:t>
            </a:r>
          </a:p>
          <a:p>
            <a:pPr>
              <a:buNone/>
            </a:pPr>
            <a:r>
              <a:rPr lang="en-US" sz="5900" dirty="0" smtClean="0">
                <a:solidFill>
                  <a:srgbClr val="002060"/>
                </a:solidFill>
                <a:latin typeface="Lucida Handwriting" pitchFamily="66" charset="0"/>
              </a:rPr>
              <a:t> </a:t>
            </a:r>
          </a:p>
          <a:p>
            <a:r>
              <a:rPr lang="en-US" sz="5900" dirty="0" smtClean="0">
                <a:solidFill>
                  <a:srgbClr val="002060"/>
                </a:solidFill>
                <a:latin typeface="Lucida Handwriting" pitchFamily="66" charset="0"/>
              </a:rPr>
              <a:t>Exited state		 </a:t>
            </a:r>
          </a:p>
          <a:p>
            <a:pPr>
              <a:buNone/>
            </a:pPr>
            <a:r>
              <a:rPr lang="en-US" sz="5900" dirty="0" smtClean="0">
                <a:solidFill>
                  <a:srgbClr val="002060"/>
                </a:solidFill>
                <a:latin typeface="Lucida Handwriting" pitchFamily="66" charset="0"/>
              </a:rPr>
              <a:t> </a:t>
            </a:r>
          </a:p>
          <a:p>
            <a:r>
              <a:rPr lang="en-US" sz="5900" dirty="0" smtClean="0">
                <a:solidFill>
                  <a:srgbClr val="002060"/>
                </a:solidFill>
                <a:latin typeface="Lucida Handwriting" pitchFamily="66" charset="0"/>
              </a:rPr>
              <a:t>Upper Metastable	 </a:t>
            </a:r>
          </a:p>
          <a:p>
            <a:pPr>
              <a:buNone/>
            </a:pPr>
            <a:r>
              <a:rPr lang="en-US" sz="5900" dirty="0" smtClean="0">
                <a:solidFill>
                  <a:srgbClr val="002060"/>
                </a:solidFill>
                <a:latin typeface="Lucida Handwriting" pitchFamily="66" charset="0"/>
              </a:rPr>
              <a:t>	 state                             	</a:t>
            </a:r>
          </a:p>
          <a:p>
            <a:pPr>
              <a:buNone/>
            </a:pPr>
            <a:r>
              <a:rPr lang="en-US" sz="5900" dirty="0" smtClean="0">
                <a:solidFill>
                  <a:srgbClr val="002060"/>
                </a:solidFill>
                <a:latin typeface="Lucida Handwriting" pitchFamily="66" charset="0"/>
              </a:rPr>
              <a:t> </a:t>
            </a:r>
          </a:p>
          <a:p>
            <a:r>
              <a:rPr lang="en-US" sz="5900" dirty="0" smtClean="0">
                <a:solidFill>
                  <a:srgbClr val="002060"/>
                </a:solidFill>
                <a:latin typeface="Lucida Handwriting" pitchFamily="66" charset="0"/>
              </a:rPr>
              <a:t>Lower Metastable	 </a:t>
            </a:r>
          </a:p>
          <a:p>
            <a:pPr>
              <a:buNone/>
            </a:pPr>
            <a:r>
              <a:rPr lang="en-US" sz="5900" dirty="0" smtClean="0">
                <a:solidFill>
                  <a:srgbClr val="002060"/>
                </a:solidFill>
                <a:latin typeface="Lucida Handwriting" pitchFamily="66" charset="0"/>
              </a:rPr>
              <a:t>	 state</a:t>
            </a:r>
          </a:p>
          <a:p>
            <a:pPr>
              <a:buNone/>
            </a:pPr>
            <a:r>
              <a:rPr lang="en-US" sz="5900" dirty="0" smtClean="0">
                <a:solidFill>
                  <a:srgbClr val="002060"/>
                </a:solidFill>
              </a:rPr>
              <a:t>     </a:t>
            </a:r>
          </a:p>
          <a:p>
            <a:pPr>
              <a:buNone/>
            </a:pPr>
            <a:endParaRPr lang="en-US" sz="5900" dirty="0">
              <a:solidFill>
                <a:srgbClr val="00206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
                                            <p:txEl>
                                              <p:pRg st="6" end="6"/>
                                            </p:txEl>
                                          </p:spTgt>
                                        </p:tgtEl>
                                        <p:attrNameLst>
                                          <p:attrName>style.visibility</p:attrName>
                                        </p:attrNameLst>
                                      </p:cBhvr>
                                      <p:to>
                                        <p:strVal val="visible"/>
                                      </p:to>
                                    </p:set>
                                    <p:animEffect transition="in" filter="blinds(horizontal)">
                                      <p:cBhvr>
                                        <p:cTn id="14" dur="500"/>
                                        <p:tgtEl>
                                          <p:spTgt spid="6">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Effect transition="in" filter="blinds(horizontal)">
                                      <p:cBhvr>
                                        <p:cTn id="19" dur="500"/>
                                        <p:tgtEl>
                                          <p:spTgt spid="6">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
                                            <p:txEl>
                                              <p:pRg st="10" end="10"/>
                                            </p:txEl>
                                          </p:spTgt>
                                        </p:tgtEl>
                                        <p:attrNameLst>
                                          <p:attrName>style.visibility</p:attrName>
                                        </p:attrNameLst>
                                      </p:cBhvr>
                                      <p:to>
                                        <p:strVal val="visible"/>
                                      </p:to>
                                    </p:set>
                                    <p:animEffect transition="in" filter="blinds(horizontal)">
                                      <p:cBhvr>
                                        <p:cTn id="24" dur="500"/>
                                        <p:tgtEl>
                                          <p:spTgt spid="6">
                                            <p:txEl>
                                              <p:pRg st="10" end="1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animEffect transition="in" filter="blinds(horizontal)">
                                      <p:cBhvr>
                                        <p:cTn id="27" dur="500"/>
                                        <p:tgtEl>
                                          <p:spTgt spid="6">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13" end="13"/>
                                            </p:txEl>
                                          </p:spTgt>
                                        </p:tgtEl>
                                        <p:attrNameLst>
                                          <p:attrName>style.visibility</p:attrName>
                                        </p:attrNameLst>
                                      </p:cBhvr>
                                      <p:to>
                                        <p:strVal val="visible"/>
                                      </p:to>
                                    </p:set>
                                    <p:animEffect transition="in" filter="blinds(horizontal)">
                                      <p:cBhvr>
                                        <p:cTn id="32" dur="500"/>
                                        <p:tgtEl>
                                          <p:spTgt spid="6">
                                            <p:txEl>
                                              <p:pRg st="13" end="13"/>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6">
                                            <p:txEl>
                                              <p:pRg st="14" end="14"/>
                                            </p:txEl>
                                          </p:spTgt>
                                        </p:tgtEl>
                                        <p:attrNameLst>
                                          <p:attrName>style.visibility</p:attrName>
                                        </p:attrNameLst>
                                      </p:cBhvr>
                                      <p:to>
                                        <p:strVal val="visible"/>
                                      </p:to>
                                    </p:set>
                                    <p:animEffect transition="in" filter="blinds(horizontal)">
                                      <p:cBhvr>
                                        <p:cTn id="35"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491062" y="2133600"/>
            <a:ext cx="8000634" cy="1143000"/>
          </a:xfrm>
          <a:noFill/>
          <a:ln/>
        </p:spPr>
        <p:txBody>
          <a:bodyPr lIns="91440" tIns="45720" rIns="91440" bIns="45720">
            <a:normAutofit/>
          </a:bodyPr>
          <a:lstStyle/>
          <a:p>
            <a:r>
              <a:rPr lang="en-US" altLang="zh-TW" sz="4800" b="1" dirty="0" smtClean="0">
                <a:latin typeface="Tahoma" pitchFamily="34" charset="0"/>
                <a:ea typeface="新細明體" pitchFamily="18" charset="-120"/>
              </a:rPr>
              <a:t> </a:t>
            </a:r>
            <a:r>
              <a:rPr lang="en-US" altLang="zh-TW" sz="4800" b="1" dirty="0">
                <a:latin typeface="Tahoma" pitchFamily="34" charset="0"/>
                <a:ea typeface="新細明體" pitchFamily="18" charset="-120"/>
              </a:rPr>
              <a:t>medical applications</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6" name="Text Box 12"/>
          <p:cNvSpPr txBox="1">
            <a:spLocks noChangeArrowheads="1"/>
          </p:cNvSpPr>
          <p:nvPr/>
        </p:nvSpPr>
        <p:spPr bwMode="auto">
          <a:xfrm>
            <a:off x="6317833" y="3394075"/>
            <a:ext cx="184731" cy="369332"/>
          </a:xfrm>
          <a:prstGeom prst="rect">
            <a:avLst/>
          </a:prstGeom>
          <a:noFill/>
          <a:ln w="12700" cap="sq">
            <a:noFill/>
            <a:miter lim="800000"/>
            <a:headEnd type="none" w="sm" len="sm"/>
            <a:tailEnd type="none" w="sm" len="sm"/>
          </a:ln>
          <a:effectLst/>
        </p:spPr>
        <p:txBody>
          <a:bodyPr wrap="none">
            <a:spAutoFit/>
          </a:bodyPr>
          <a:lstStyle/>
          <a:p>
            <a:endParaRPr lang="en-GB"/>
          </a:p>
        </p:txBody>
      </p:sp>
      <p:sp>
        <p:nvSpPr>
          <p:cNvPr id="52366" name="Rectangle 142"/>
          <p:cNvSpPr>
            <a:spLocks noGrp="1" noChangeArrowheads="1"/>
          </p:cNvSpPr>
          <p:nvPr>
            <p:ph type="title"/>
          </p:nvPr>
        </p:nvSpPr>
        <p:spPr>
          <a:xfrm>
            <a:off x="0" y="533400"/>
            <a:ext cx="9144000" cy="762000"/>
          </a:xfrm>
        </p:spPr>
        <p:txBody>
          <a:bodyPr>
            <a:normAutofit fontScale="90000"/>
          </a:bodyPr>
          <a:lstStyle/>
          <a:p>
            <a:r>
              <a:rPr lang="en-US" altLang="zh-TW" sz="3200" dirty="0">
                <a:ea typeface="新細明體" pitchFamily="18" charset="-120"/>
              </a:rPr>
              <a:t>A wide application of laser in medicine and beauty therapy</a:t>
            </a:r>
            <a:r>
              <a:rPr lang="en-GB" sz="3200" dirty="0"/>
              <a:t> </a:t>
            </a:r>
          </a:p>
        </p:txBody>
      </p:sp>
      <p:sp>
        <p:nvSpPr>
          <p:cNvPr id="52367" name="Text Box 143"/>
          <p:cNvSpPr txBox="1">
            <a:spLocks noChangeArrowheads="1"/>
          </p:cNvSpPr>
          <p:nvPr/>
        </p:nvSpPr>
        <p:spPr bwMode="auto">
          <a:xfrm>
            <a:off x="457200" y="851690"/>
            <a:ext cx="8233704" cy="5853910"/>
          </a:xfrm>
          <a:prstGeom prst="rect">
            <a:avLst/>
          </a:prstGeom>
          <a:noFill/>
          <a:ln w="12700" cap="sq">
            <a:noFill/>
            <a:miter lim="800000"/>
            <a:headEnd type="none" w="sm" len="sm"/>
            <a:tailEnd type="none" w="sm" len="sm"/>
          </a:ln>
          <a:effectLst/>
        </p:spPr>
        <p:txBody>
          <a:bodyPr wrap="square">
            <a:spAutoFit/>
          </a:bodyPr>
          <a:lstStyle/>
          <a:p>
            <a:pPr marL="457200" indent="-400050">
              <a:lnSpc>
                <a:spcPct val="130000"/>
              </a:lnSpc>
              <a:buFont typeface="Wingdings" pitchFamily="2" charset="2"/>
              <a:buNone/>
            </a:pPr>
            <a:endParaRPr lang="fr-FR" sz="3200" b="1" dirty="0">
              <a:solidFill>
                <a:srgbClr val="002060"/>
              </a:solidFill>
              <a:latin typeface="Bradley Hand ITC" pitchFamily="66" charset="0"/>
              <a:cs typeface="Arial" pitchFamily="34" charset="0"/>
            </a:endParaRPr>
          </a:p>
          <a:p>
            <a:pPr marL="457200" indent="-400050">
              <a:lnSpc>
                <a:spcPct val="130000"/>
              </a:lnSpc>
              <a:buFont typeface="Wingdings" pitchFamily="2" charset="2"/>
              <a:buChar char="§"/>
            </a:pPr>
            <a:r>
              <a:rPr lang="en-US" altLang="zh-TW" sz="3200" b="1" dirty="0">
                <a:latin typeface="Bradley Hand ITC" pitchFamily="66" charset="0"/>
                <a:ea typeface="新細明體" pitchFamily="18" charset="-120"/>
                <a:cs typeface="Arial" pitchFamily="34" charset="0"/>
              </a:rPr>
              <a:t>Surgical laser: </a:t>
            </a:r>
            <a:r>
              <a:rPr lang="en-US" altLang="zh-TW" sz="3200" b="1" dirty="0">
                <a:solidFill>
                  <a:srgbClr val="002060"/>
                </a:solidFill>
                <a:latin typeface="Bradley Hand ITC" pitchFamily="66" charset="0"/>
                <a:ea typeface="新細明體" pitchFamily="18" charset="-120"/>
                <a:cs typeface="Arial" pitchFamily="34" charset="0"/>
              </a:rPr>
              <a:t>removing tumors, making incisions.</a:t>
            </a:r>
            <a:endParaRPr lang="fr-FR" sz="3200" b="1" dirty="0">
              <a:solidFill>
                <a:srgbClr val="002060"/>
              </a:solidFill>
              <a:latin typeface="Bradley Hand ITC" pitchFamily="66" charset="0"/>
              <a:cs typeface="Arial" pitchFamily="34" charset="0"/>
            </a:endParaRPr>
          </a:p>
          <a:p>
            <a:pPr marL="457200" indent="-400050">
              <a:lnSpc>
                <a:spcPct val="130000"/>
              </a:lnSpc>
              <a:buFont typeface="Wingdings" pitchFamily="2" charset="2"/>
              <a:buChar char="§"/>
            </a:pPr>
            <a:r>
              <a:rPr lang="en-US" altLang="zh-TW" sz="3200" b="1" dirty="0">
                <a:latin typeface="Bradley Hand ITC" pitchFamily="66" charset="0"/>
                <a:ea typeface="新細明體" pitchFamily="18" charset="-120"/>
              </a:rPr>
              <a:t>Cosmetic treatments: </a:t>
            </a:r>
            <a:r>
              <a:rPr lang="en-US" altLang="zh-TW" sz="3200" b="1" dirty="0">
                <a:solidFill>
                  <a:srgbClr val="002060"/>
                </a:solidFill>
                <a:latin typeface="Bradley Hand ITC" pitchFamily="66" charset="0"/>
                <a:ea typeface="新細明體" pitchFamily="18" charset="-120"/>
              </a:rPr>
              <a:t>resurfacing, removal of birth mark, age spots, spider veins, hair, tatto</a:t>
            </a:r>
            <a:r>
              <a:rPr lang="en-US" altLang="zh-TW" sz="3200" b="1" dirty="0">
                <a:latin typeface="Bradley Hand ITC" pitchFamily="66" charset="0"/>
                <a:ea typeface="新細明體" pitchFamily="18" charset="-120"/>
              </a:rPr>
              <a:t>os,</a:t>
            </a:r>
            <a:endParaRPr lang="fr-FR" sz="3200" b="1" dirty="0">
              <a:latin typeface="Bradley Hand ITC" pitchFamily="66" charset="0"/>
              <a:cs typeface="Arial" pitchFamily="34" charset="0"/>
            </a:endParaRPr>
          </a:p>
          <a:p>
            <a:pPr marL="457200" indent="-400050">
              <a:lnSpc>
                <a:spcPct val="130000"/>
              </a:lnSpc>
              <a:buFont typeface="Wingdings" pitchFamily="2" charset="2"/>
              <a:buChar char="§"/>
            </a:pPr>
            <a:r>
              <a:rPr lang="en-US" altLang="zh-TW" sz="3200" b="1" dirty="0">
                <a:latin typeface="Bradley Hand ITC" pitchFamily="66" charset="0"/>
                <a:ea typeface="新細明體" pitchFamily="18" charset="-120"/>
              </a:rPr>
              <a:t>Ophthalmology: </a:t>
            </a:r>
            <a:r>
              <a:rPr lang="en-US" altLang="zh-TW" sz="3200" b="1" dirty="0">
                <a:solidFill>
                  <a:srgbClr val="002060"/>
                </a:solidFill>
                <a:latin typeface="Bradley Hand ITC" pitchFamily="66" charset="0"/>
                <a:ea typeface="新細明體" pitchFamily="18" charset="-120"/>
              </a:rPr>
              <a:t>inner eye surgery in removing cataract, repairing retina, correct nearsightedness.</a:t>
            </a:r>
            <a:endParaRPr lang="fr-FR" sz="3200" b="1" dirty="0">
              <a:solidFill>
                <a:srgbClr val="002060"/>
              </a:solidFill>
              <a:latin typeface="Bradley Hand ITC" pitchFamily="66"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6317833" y="3394075"/>
            <a:ext cx="184731" cy="369332"/>
          </a:xfrm>
          <a:prstGeom prst="rect">
            <a:avLst/>
          </a:prstGeom>
          <a:noFill/>
          <a:ln w="12700" cap="sq">
            <a:noFill/>
            <a:miter lim="800000"/>
            <a:headEnd type="none" w="sm" len="sm"/>
            <a:tailEnd type="none" w="sm" len="sm"/>
          </a:ln>
          <a:effectLst/>
        </p:spPr>
        <p:txBody>
          <a:bodyPr wrap="none">
            <a:spAutoFit/>
          </a:bodyPr>
          <a:lstStyle/>
          <a:p>
            <a:endParaRPr lang="en-GB"/>
          </a:p>
        </p:txBody>
      </p:sp>
      <p:sp>
        <p:nvSpPr>
          <p:cNvPr id="190467" name="Rectangle 3"/>
          <p:cNvSpPr>
            <a:spLocks noGrp="1" noChangeArrowheads="1"/>
          </p:cNvSpPr>
          <p:nvPr>
            <p:ph type="title"/>
          </p:nvPr>
        </p:nvSpPr>
        <p:spPr>
          <a:xfrm>
            <a:off x="5838499" y="609600"/>
            <a:ext cx="4851978" cy="1905000"/>
          </a:xfrm>
        </p:spPr>
        <p:txBody>
          <a:bodyPr>
            <a:normAutofit fontScale="90000"/>
          </a:bodyPr>
          <a:lstStyle/>
          <a:p>
            <a:pPr algn="l"/>
            <a:r>
              <a:rPr lang="en-US" altLang="zh-TW" sz="4000" dirty="0">
                <a:ea typeface="新細明體" pitchFamily="18" charset="-120"/>
              </a:rPr>
              <a:t>Laser  </a:t>
            </a:r>
            <a:br>
              <a:rPr lang="en-US" altLang="zh-TW" sz="4000" dirty="0">
                <a:ea typeface="新細明體" pitchFamily="18" charset="-120"/>
              </a:rPr>
            </a:br>
            <a:r>
              <a:rPr lang="en-US" altLang="zh-TW" sz="4000" dirty="0">
                <a:ea typeface="新細明體" pitchFamily="18" charset="-120"/>
              </a:rPr>
              <a:t>repairing </a:t>
            </a:r>
            <a:r>
              <a:rPr lang="en-US" altLang="zh-TW" sz="4000" dirty="0" smtClean="0">
                <a:ea typeface="新細明體" pitchFamily="18" charset="-120"/>
              </a:rPr>
              <a:t/>
            </a:r>
            <a:br>
              <a:rPr lang="en-US" altLang="zh-TW" sz="4000" dirty="0" smtClean="0">
                <a:ea typeface="新細明體" pitchFamily="18" charset="-120"/>
              </a:rPr>
            </a:br>
            <a:r>
              <a:rPr lang="en-US" altLang="zh-TW" sz="4000" dirty="0" smtClean="0">
                <a:ea typeface="新細明體" pitchFamily="18" charset="-120"/>
              </a:rPr>
              <a:t>retina</a:t>
            </a:r>
            <a:r>
              <a:rPr lang="en-GB" sz="4000" dirty="0" smtClean="0"/>
              <a:t> </a:t>
            </a:r>
            <a:endParaRPr lang="en-GB" sz="4000" dirty="0"/>
          </a:p>
        </p:txBody>
      </p:sp>
      <p:pic>
        <p:nvPicPr>
          <p:cNvPr id="190471" name="Picture 7" descr="diabetic"/>
          <p:cNvPicPr>
            <a:picLocks noChangeAspect="1" noChangeArrowheads="1"/>
          </p:cNvPicPr>
          <p:nvPr/>
        </p:nvPicPr>
        <p:blipFill>
          <a:blip r:embed="rId3"/>
          <a:srcRect/>
          <a:stretch>
            <a:fillRect/>
          </a:stretch>
        </p:blipFill>
        <p:spPr bwMode="auto">
          <a:xfrm>
            <a:off x="230139" y="0"/>
            <a:ext cx="5159808" cy="6781800"/>
          </a:xfrm>
          <a:prstGeom prst="rect">
            <a:avLst/>
          </a:prstGeom>
          <a:noFill/>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6317833" y="3394075"/>
            <a:ext cx="184731" cy="369332"/>
          </a:xfrm>
          <a:prstGeom prst="rect">
            <a:avLst/>
          </a:prstGeom>
          <a:noFill/>
          <a:ln w="12700" cap="sq">
            <a:noFill/>
            <a:miter lim="800000"/>
            <a:headEnd type="none" w="sm" len="sm"/>
            <a:tailEnd type="none" w="sm" len="sm"/>
          </a:ln>
          <a:effectLst/>
        </p:spPr>
        <p:txBody>
          <a:bodyPr wrap="none">
            <a:spAutoFit/>
          </a:bodyPr>
          <a:lstStyle/>
          <a:p>
            <a:endParaRPr lang="en-GB"/>
          </a:p>
        </p:txBody>
      </p:sp>
      <p:sp>
        <p:nvSpPr>
          <p:cNvPr id="199683" name="Rectangle 3"/>
          <p:cNvSpPr>
            <a:spLocks noGrp="1" noChangeArrowheads="1"/>
          </p:cNvSpPr>
          <p:nvPr>
            <p:ph type="title"/>
          </p:nvPr>
        </p:nvSpPr>
        <p:spPr>
          <a:xfrm>
            <a:off x="561423" y="0"/>
            <a:ext cx="10129054" cy="914400"/>
          </a:xfrm>
        </p:spPr>
        <p:txBody>
          <a:bodyPr/>
          <a:lstStyle/>
          <a:p>
            <a:pPr algn="l"/>
            <a:r>
              <a:rPr lang="en-US" altLang="zh-TW" sz="4000">
                <a:latin typeface="Arial" pitchFamily="34" charset="0"/>
                <a:ea typeface="新細明體" pitchFamily="18" charset="-120"/>
                <a:cs typeface="Arial" pitchFamily="34" charset="0"/>
              </a:rPr>
              <a:t>Laser  removal of port-wine stain</a:t>
            </a:r>
            <a:r>
              <a:rPr lang="en-GB" sz="4000">
                <a:latin typeface="Arial" pitchFamily="34" charset="0"/>
                <a:ea typeface="新細明體" pitchFamily="18" charset="-120"/>
                <a:cs typeface="Arial" pitchFamily="34" charset="0"/>
              </a:rPr>
              <a:t> </a:t>
            </a:r>
          </a:p>
        </p:txBody>
      </p:sp>
      <p:pic>
        <p:nvPicPr>
          <p:cNvPr id="199685" name="Picture 5" descr="port_wine"/>
          <p:cNvPicPr>
            <a:picLocks noChangeAspect="1" noChangeArrowheads="1"/>
          </p:cNvPicPr>
          <p:nvPr/>
        </p:nvPicPr>
        <p:blipFill>
          <a:blip r:embed="rId3"/>
          <a:srcRect/>
          <a:stretch>
            <a:fillRect/>
          </a:stretch>
        </p:blipFill>
        <p:spPr bwMode="auto">
          <a:xfrm>
            <a:off x="842867" y="1101726"/>
            <a:ext cx="6825018" cy="5756275"/>
          </a:xfrm>
          <a:prstGeom prst="rect">
            <a:avLst/>
          </a:prstGeom>
          <a:noFill/>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6317833" y="3394075"/>
            <a:ext cx="184731" cy="369332"/>
          </a:xfrm>
          <a:prstGeom prst="rect">
            <a:avLst/>
          </a:prstGeom>
          <a:noFill/>
          <a:ln w="12700" cap="sq">
            <a:noFill/>
            <a:miter lim="800000"/>
            <a:headEnd type="none" w="sm" len="sm"/>
            <a:tailEnd type="none" w="sm" len="sm"/>
          </a:ln>
          <a:effectLst/>
        </p:spPr>
        <p:txBody>
          <a:bodyPr wrap="none">
            <a:spAutoFit/>
          </a:bodyPr>
          <a:lstStyle/>
          <a:p>
            <a:endParaRPr lang="en-GB"/>
          </a:p>
        </p:txBody>
      </p:sp>
      <p:sp>
        <p:nvSpPr>
          <p:cNvPr id="195587" name="Rectangle 3"/>
          <p:cNvSpPr>
            <a:spLocks noGrp="1" noChangeArrowheads="1"/>
          </p:cNvSpPr>
          <p:nvPr>
            <p:ph type="title"/>
          </p:nvPr>
        </p:nvSpPr>
        <p:spPr>
          <a:xfrm>
            <a:off x="842867" y="304800"/>
            <a:ext cx="7878967" cy="1905000"/>
          </a:xfrm>
        </p:spPr>
        <p:txBody>
          <a:bodyPr/>
          <a:lstStyle/>
          <a:p>
            <a:pPr algn="l"/>
            <a:r>
              <a:rPr lang="en-US" altLang="zh-TW" sz="3600">
                <a:ea typeface="新細明體" pitchFamily="18" charset="-120"/>
              </a:rPr>
              <a:t>Laser skin rejuvenation</a:t>
            </a:r>
            <a:endParaRPr lang="en-GB" sz="3600"/>
          </a:p>
        </p:txBody>
      </p:sp>
      <p:pic>
        <p:nvPicPr>
          <p:cNvPr id="195590" name="Picture 6" descr="resuf1"/>
          <p:cNvPicPr>
            <a:picLocks noChangeAspect="1" noChangeArrowheads="1"/>
          </p:cNvPicPr>
          <p:nvPr/>
        </p:nvPicPr>
        <p:blipFill>
          <a:blip r:embed="rId3"/>
          <a:srcRect/>
          <a:stretch>
            <a:fillRect/>
          </a:stretch>
        </p:blipFill>
        <p:spPr bwMode="auto">
          <a:xfrm>
            <a:off x="279978" y="2286000"/>
            <a:ext cx="4572000" cy="3300413"/>
          </a:xfrm>
          <a:prstGeom prst="rect">
            <a:avLst/>
          </a:prstGeom>
          <a:noFill/>
        </p:spPr>
      </p:pic>
      <p:pic>
        <p:nvPicPr>
          <p:cNvPr id="195591" name="Picture 7" descr="resurf2"/>
          <p:cNvPicPr>
            <a:picLocks noChangeAspect="1" noChangeArrowheads="1"/>
          </p:cNvPicPr>
          <p:nvPr/>
        </p:nvPicPr>
        <p:blipFill>
          <a:blip r:embed="rId4"/>
          <a:srcRect/>
          <a:stretch>
            <a:fillRect/>
          </a:stretch>
        </p:blipFill>
        <p:spPr bwMode="auto">
          <a:xfrm>
            <a:off x="4941396" y="2309814"/>
            <a:ext cx="3922626" cy="3328987"/>
          </a:xfrm>
          <a:prstGeom prst="rect">
            <a:avLst/>
          </a:prstGeom>
          <a:noFill/>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smtClean="0">
                <a:solidFill>
                  <a:srgbClr val="7030A0"/>
                </a:solidFill>
              </a:rPr>
              <a:t>1.Introduction (Brief history of laser)</a:t>
            </a:r>
            <a:endParaRPr lang="en-US" sz="2400" dirty="0"/>
          </a:p>
        </p:txBody>
      </p:sp>
      <p:sp>
        <p:nvSpPr>
          <p:cNvPr id="3" name="Content Placeholder 2"/>
          <p:cNvSpPr>
            <a:spLocks noGrp="1"/>
          </p:cNvSpPr>
          <p:nvPr>
            <p:ph sz="quarter" idx="1"/>
          </p:nvPr>
        </p:nvSpPr>
        <p:spPr>
          <a:xfrm>
            <a:off x="457200" y="1600200"/>
            <a:ext cx="8153400" cy="4873752"/>
          </a:xfrm>
        </p:spPr>
        <p:txBody>
          <a:bodyPr>
            <a:normAutofit/>
          </a:bodyPr>
          <a:lstStyle/>
          <a:p>
            <a:pPr algn="just">
              <a:lnSpc>
                <a:spcPct val="140000"/>
              </a:lnSpc>
              <a:spcBef>
                <a:spcPct val="60000"/>
              </a:spcBef>
              <a:buFont typeface="Courier New" pitchFamily="49" charset="0"/>
              <a:buChar char="o"/>
            </a:pPr>
            <a:r>
              <a:rPr lang="en-US" sz="2800" b="1" dirty="0" smtClean="0">
                <a:solidFill>
                  <a:srgbClr val="7030A0"/>
                </a:solidFill>
                <a:latin typeface="Bradley Hand ITC" pitchFamily="66" charset="0"/>
              </a:rPr>
              <a:t>  The laser is perhaps the most important optical device to be developed in the past 50 years. </a:t>
            </a:r>
          </a:p>
          <a:p>
            <a:pPr algn="just">
              <a:lnSpc>
                <a:spcPct val="140000"/>
              </a:lnSpc>
              <a:spcBef>
                <a:spcPct val="60000"/>
              </a:spcBef>
              <a:buFont typeface="Courier New" pitchFamily="49" charset="0"/>
              <a:buChar char="o"/>
            </a:pPr>
            <a:r>
              <a:rPr lang="en-US" sz="2800" b="1" dirty="0" smtClean="0">
                <a:solidFill>
                  <a:srgbClr val="7030A0"/>
                </a:solidFill>
                <a:latin typeface="Bradley Hand ITC" pitchFamily="66" charset="0"/>
              </a:rPr>
              <a:t>Since its arrival in the 1960s, rather quiet and unheralded outside the scientific community, it has provided the stimulus to make optics one of the most rapidly growing fields in science and technology</a:t>
            </a:r>
            <a:r>
              <a:rPr lang="en-US" sz="2800" b="1" u="sng" dirty="0" smtClean="0">
                <a:solidFill>
                  <a:srgbClr val="7030A0"/>
                </a:solidFill>
                <a:latin typeface="Bradley Hand ITC" pitchFamily="66" charset="0"/>
              </a:rPr>
              <a:t> </a:t>
            </a:r>
            <a:r>
              <a:rPr lang="en-US" sz="2800" b="1" dirty="0" smtClean="0">
                <a:solidFill>
                  <a:srgbClr val="7030A0"/>
                </a:solidFill>
                <a:latin typeface="Bradley Hand ITC" pitchFamily="66" charset="0"/>
              </a:rPr>
              <a:t>today.</a:t>
            </a:r>
          </a:p>
          <a:p>
            <a:pPr algn="just">
              <a:lnSpc>
                <a:spcPct val="140000"/>
              </a:lnSpc>
              <a:spcBef>
                <a:spcPct val="60000"/>
              </a:spcBef>
              <a:buNone/>
            </a:pPr>
            <a:endParaRPr lang="en-US" sz="2800" b="1" dirty="0" smtClean="0">
              <a:solidFill>
                <a:srgbClr val="7030A0"/>
              </a:solidFill>
              <a:latin typeface="Bradley Hand ITC" pitchFamily="66" charset="0"/>
            </a:endParaRPr>
          </a:p>
          <a:p>
            <a:pPr algn="just"/>
            <a:endParaRPr lang="en-US" sz="2800" b="1" dirty="0">
              <a:solidFill>
                <a:srgbClr val="7030A0"/>
              </a:solidFill>
              <a:latin typeface="Bradley Hand ITC" pitchFamily="66"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Program Files\Microsoft Office\Clipart\WebArt\bd21516_.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5603" name="Picture 3" descr="C:\My Documents\saipriya\blood.jpg"/>
          <p:cNvPicPr>
            <a:picLocks noChangeAspect="1" noChangeArrowheads="1"/>
          </p:cNvPicPr>
          <p:nvPr/>
        </p:nvPicPr>
        <p:blipFill>
          <a:blip r:embed="rId3"/>
          <a:srcRect/>
          <a:stretch>
            <a:fillRect/>
          </a:stretch>
        </p:blipFill>
        <p:spPr bwMode="auto">
          <a:xfrm>
            <a:off x="5867400" y="4114800"/>
            <a:ext cx="2743200" cy="2743200"/>
          </a:xfrm>
          <a:prstGeom prst="rect">
            <a:avLst/>
          </a:prstGeom>
          <a:noFill/>
        </p:spPr>
      </p:pic>
      <p:pic>
        <p:nvPicPr>
          <p:cNvPr id="25604" name="Picture 4" descr="C:\My Documents\saipriya\ulser4.jpg"/>
          <p:cNvPicPr>
            <a:picLocks noChangeAspect="1" noChangeArrowheads="1"/>
          </p:cNvPicPr>
          <p:nvPr/>
        </p:nvPicPr>
        <p:blipFill>
          <a:blip r:embed="rId4"/>
          <a:srcRect/>
          <a:stretch>
            <a:fillRect/>
          </a:stretch>
        </p:blipFill>
        <p:spPr bwMode="auto">
          <a:xfrm>
            <a:off x="304800" y="304800"/>
            <a:ext cx="2057400" cy="1676400"/>
          </a:xfrm>
          <a:prstGeom prst="rect">
            <a:avLst/>
          </a:prstGeom>
          <a:noFill/>
        </p:spPr>
      </p:pic>
      <p:pic>
        <p:nvPicPr>
          <p:cNvPr id="25605" name="Picture 5" descr="C:\My Documents\saipriya\intencity7.jpg"/>
          <p:cNvPicPr>
            <a:picLocks noChangeAspect="1" noChangeArrowheads="1"/>
          </p:cNvPicPr>
          <p:nvPr/>
        </p:nvPicPr>
        <p:blipFill>
          <a:blip r:embed="rId5"/>
          <a:srcRect/>
          <a:stretch>
            <a:fillRect/>
          </a:stretch>
        </p:blipFill>
        <p:spPr bwMode="auto">
          <a:xfrm>
            <a:off x="2362200" y="304800"/>
            <a:ext cx="2209800" cy="3048000"/>
          </a:xfrm>
          <a:prstGeom prst="rect">
            <a:avLst/>
          </a:prstGeom>
          <a:noFill/>
        </p:spPr>
      </p:pic>
      <p:pic>
        <p:nvPicPr>
          <p:cNvPr id="25606" name="Picture 6" descr="C:\My Documents\saipriya\ulser6.jpg"/>
          <p:cNvPicPr>
            <a:picLocks noChangeAspect="1" noChangeArrowheads="1"/>
          </p:cNvPicPr>
          <p:nvPr/>
        </p:nvPicPr>
        <p:blipFill>
          <a:blip r:embed="rId6"/>
          <a:srcRect/>
          <a:stretch>
            <a:fillRect/>
          </a:stretch>
        </p:blipFill>
        <p:spPr bwMode="auto">
          <a:xfrm>
            <a:off x="457200" y="2057400"/>
            <a:ext cx="1828800" cy="1435100"/>
          </a:xfrm>
          <a:prstGeom prst="rect">
            <a:avLst/>
          </a:prstGeom>
          <a:noFill/>
        </p:spPr>
      </p:pic>
      <p:sp>
        <p:nvSpPr>
          <p:cNvPr id="25607" name="Text Box 7"/>
          <p:cNvSpPr txBox="1">
            <a:spLocks noChangeArrowheads="1"/>
          </p:cNvSpPr>
          <p:nvPr/>
        </p:nvSpPr>
        <p:spPr bwMode="auto">
          <a:xfrm>
            <a:off x="4876800" y="650875"/>
            <a:ext cx="3962400" cy="2236788"/>
          </a:xfrm>
          <a:prstGeom prst="rect">
            <a:avLst/>
          </a:prstGeom>
          <a:noFill/>
          <a:ln w="9525">
            <a:solidFill>
              <a:srgbClr val="FF0066"/>
            </a:solidFill>
            <a:miter lim="800000"/>
            <a:headEnd/>
            <a:tailEnd/>
          </a:ln>
          <a:effectLst/>
        </p:spPr>
        <p:txBody>
          <a:bodyPr>
            <a:spAutoFit/>
          </a:bodyPr>
          <a:lstStyle/>
          <a:p>
            <a:pPr algn="just"/>
            <a:r>
              <a:rPr lang="en-US" sz="2800" dirty="0">
                <a:solidFill>
                  <a:srgbClr val="0000FF"/>
                </a:solidFill>
                <a:latin typeface="Bradley Hand ITC" pitchFamily="66" charset="0"/>
              </a:rPr>
              <a:t>LASERS ARE USED IN FIBRE-OPTIC                ENDOSCOPETO DETECT ULCERS IN THE INTESTINES.</a:t>
            </a:r>
          </a:p>
        </p:txBody>
      </p:sp>
      <p:sp>
        <p:nvSpPr>
          <p:cNvPr id="25608" name="Text Box 8"/>
          <p:cNvSpPr txBox="1">
            <a:spLocks noChangeArrowheads="1"/>
          </p:cNvSpPr>
          <p:nvPr/>
        </p:nvSpPr>
        <p:spPr bwMode="auto">
          <a:xfrm>
            <a:off x="381000" y="4724400"/>
            <a:ext cx="5029200" cy="955675"/>
          </a:xfrm>
          <a:prstGeom prst="rect">
            <a:avLst/>
          </a:prstGeom>
          <a:noFill/>
          <a:ln w="9525">
            <a:solidFill>
              <a:srgbClr val="0000FF"/>
            </a:solidFill>
            <a:miter lim="800000"/>
            <a:headEnd/>
            <a:tailEnd/>
          </a:ln>
          <a:effectLst/>
        </p:spPr>
        <p:txBody>
          <a:bodyPr>
            <a:spAutoFit/>
          </a:bodyPr>
          <a:lstStyle/>
          <a:p>
            <a:r>
              <a:rPr lang="en-US" sz="2800" dirty="0">
                <a:solidFill>
                  <a:srgbClr val="FF0066"/>
                </a:solidFill>
                <a:latin typeface="Bradley Hand ITC" pitchFamily="66" charset="0"/>
              </a:rPr>
              <a:t>LASERS ARE USED FOR BLOODLESS SURGERY.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4"/>
                                        </p:tgtEl>
                                        <p:attrNameLst>
                                          <p:attrName>style.visibility</p:attrName>
                                        </p:attrNameLst>
                                      </p:cBhvr>
                                      <p:to>
                                        <p:strVal val="visible"/>
                                      </p:to>
                                    </p:set>
                                    <p:anim calcmode="lin" valueType="num">
                                      <p:cBhvr additive="base">
                                        <p:cTn id="13" dur="500" fill="hold"/>
                                        <p:tgtEl>
                                          <p:spTgt spid="25604"/>
                                        </p:tgtEl>
                                        <p:attrNameLst>
                                          <p:attrName>ppt_x</p:attrName>
                                        </p:attrNameLst>
                                      </p:cBhvr>
                                      <p:tavLst>
                                        <p:tav tm="0">
                                          <p:val>
                                            <p:strVal val="0-#ppt_w/2"/>
                                          </p:val>
                                        </p:tav>
                                        <p:tav tm="100000">
                                          <p:val>
                                            <p:strVal val="#ppt_x"/>
                                          </p:val>
                                        </p:tav>
                                      </p:tavLst>
                                    </p:anim>
                                    <p:anim calcmode="lin" valueType="num">
                                      <p:cBhvr additive="base">
                                        <p:cTn id="14"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5"/>
                                        </p:tgtEl>
                                        <p:attrNameLst>
                                          <p:attrName>style.visibility</p:attrName>
                                        </p:attrNameLst>
                                      </p:cBhvr>
                                      <p:to>
                                        <p:strVal val="visible"/>
                                      </p:to>
                                    </p:set>
                                    <p:anim calcmode="lin" valueType="num">
                                      <p:cBhvr additive="base">
                                        <p:cTn id="19" dur="500" fill="hold"/>
                                        <p:tgtEl>
                                          <p:spTgt spid="25605"/>
                                        </p:tgtEl>
                                        <p:attrNameLst>
                                          <p:attrName>ppt_x</p:attrName>
                                        </p:attrNameLst>
                                      </p:cBhvr>
                                      <p:tavLst>
                                        <p:tav tm="0">
                                          <p:val>
                                            <p:strVal val="0-#ppt_w/2"/>
                                          </p:val>
                                        </p:tav>
                                        <p:tav tm="100000">
                                          <p:val>
                                            <p:strVal val="#ppt_x"/>
                                          </p:val>
                                        </p:tav>
                                      </p:tavLst>
                                    </p:anim>
                                    <p:anim calcmode="lin" valueType="num">
                                      <p:cBhvr additive="base">
                                        <p:cTn id="20" dur="500" fill="hold"/>
                                        <p:tgtEl>
                                          <p:spTgt spid="2560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603"/>
                                        </p:tgtEl>
                                        <p:attrNameLst>
                                          <p:attrName>style.visibility</p:attrName>
                                        </p:attrNameLst>
                                      </p:cBhvr>
                                      <p:to>
                                        <p:strVal val="visible"/>
                                      </p:to>
                                    </p:set>
                                    <p:anim calcmode="lin" valueType="num">
                                      <p:cBhvr additive="base">
                                        <p:cTn id="25" dur="500" fill="hold"/>
                                        <p:tgtEl>
                                          <p:spTgt spid="25603"/>
                                        </p:tgtEl>
                                        <p:attrNameLst>
                                          <p:attrName>ppt_x</p:attrName>
                                        </p:attrNameLst>
                                      </p:cBhvr>
                                      <p:tavLst>
                                        <p:tav tm="0">
                                          <p:val>
                                            <p:strVal val="0-#ppt_w/2"/>
                                          </p:val>
                                        </p:tav>
                                        <p:tav tm="100000">
                                          <p:val>
                                            <p:strVal val="#ppt_x"/>
                                          </p:val>
                                        </p:tav>
                                      </p:tavLst>
                                    </p:anim>
                                    <p:anim calcmode="lin" valueType="num">
                                      <p:cBhvr additive="base">
                                        <p:cTn id="26" dur="500" fill="hold"/>
                                        <p:tgtEl>
                                          <p:spTgt spid="2560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606"/>
                                        </p:tgtEl>
                                        <p:attrNameLst>
                                          <p:attrName>style.visibility</p:attrName>
                                        </p:attrNameLst>
                                      </p:cBhvr>
                                      <p:to>
                                        <p:strVal val="visible"/>
                                      </p:to>
                                    </p:set>
                                    <p:anim calcmode="lin" valueType="num">
                                      <p:cBhvr additive="base">
                                        <p:cTn id="31" dur="500" fill="hold"/>
                                        <p:tgtEl>
                                          <p:spTgt spid="25606"/>
                                        </p:tgtEl>
                                        <p:attrNameLst>
                                          <p:attrName>ppt_x</p:attrName>
                                        </p:attrNameLst>
                                      </p:cBhvr>
                                      <p:tavLst>
                                        <p:tav tm="0">
                                          <p:val>
                                            <p:strVal val="0-#ppt_w/2"/>
                                          </p:val>
                                        </p:tav>
                                        <p:tav tm="100000">
                                          <p:val>
                                            <p:strVal val="#ppt_x"/>
                                          </p:val>
                                        </p:tav>
                                      </p:tavLst>
                                    </p:anim>
                                    <p:anim calcmode="lin" valueType="num">
                                      <p:cBhvr additive="base">
                                        <p:cTn id="32"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5607"/>
                                        </p:tgtEl>
                                        <p:attrNameLst>
                                          <p:attrName>style.visibility</p:attrName>
                                        </p:attrNameLst>
                                      </p:cBhvr>
                                      <p:to>
                                        <p:strVal val="visible"/>
                                      </p:to>
                                    </p:set>
                                    <p:anim calcmode="lin" valueType="num">
                                      <p:cBhvr additive="base">
                                        <p:cTn id="37" dur="500" fill="hold"/>
                                        <p:tgtEl>
                                          <p:spTgt spid="25607"/>
                                        </p:tgtEl>
                                        <p:attrNameLst>
                                          <p:attrName>ppt_x</p:attrName>
                                        </p:attrNameLst>
                                      </p:cBhvr>
                                      <p:tavLst>
                                        <p:tav tm="0">
                                          <p:val>
                                            <p:strVal val="0-#ppt_w/2"/>
                                          </p:val>
                                        </p:tav>
                                        <p:tav tm="100000">
                                          <p:val>
                                            <p:strVal val="#ppt_x"/>
                                          </p:val>
                                        </p:tav>
                                      </p:tavLst>
                                    </p:anim>
                                    <p:anim calcmode="lin" valueType="num">
                                      <p:cBhvr additive="base">
                                        <p:cTn id="38" dur="500" fill="hold"/>
                                        <p:tgtEl>
                                          <p:spTgt spid="2560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9" presetClass="entr" presetSubtype="10" fill="hold" grpId="0" nodeType="clickEffect">
                                  <p:stCondLst>
                                    <p:cond delay="0"/>
                                  </p:stCondLst>
                                  <p:childTnLst>
                                    <p:set>
                                      <p:cBhvr>
                                        <p:cTn id="42" dur="1" fill="hold">
                                          <p:stCondLst>
                                            <p:cond delay="0"/>
                                          </p:stCondLst>
                                        </p:cTn>
                                        <p:tgtEl>
                                          <p:spTgt spid="25608"/>
                                        </p:tgtEl>
                                        <p:attrNameLst>
                                          <p:attrName>style.visibility</p:attrName>
                                        </p:attrNameLst>
                                      </p:cBhvr>
                                      <p:to>
                                        <p:strVal val="visible"/>
                                      </p:to>
                                    </p:set>
                                    <p:anim calcmode="lin" valueType="num">
                                      <p:cBhvr>
                                        <p:cTn id="43" dur="5000" fill="hold"/>
                                        <p:tgtEl>
                                          <p:spTgt spid="25608"/>
                                        </p:tgtEl>
                                        <p:attrNameLst>
                                          <p:attrName>ppt_w</p:attrName>
                                        </p:attrNameLst>
                                      </p:cBhvr>
                                      <p:tavLst>
                                        <p:tav tm="0" fmla="#ppt_w*sin(2.5*pi*$)">
                                          <p:val>
                                            <p:fltVal val="0"/>
                                          </p:val>
                                        </p:tav>
                                        <p:tav tm="100000">
                                          <p:val>
                                            <p:fltVal val="1"/>
                                          </p:val>
                                        </p:tav>
                                      </p:tavLst>
                                    </p:anim>
                                    <p:anim calcmode="lin" valueType="num">
                                      <p:cBhvr>
                                        <p:cTn id="44" dur="5000" fill="hold"/>
                                        <p:tgtEl>
                                          <p:spTgt spid="256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autoUpdateAnimBg="0"/>
      <p:bldP spid="25608"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Program Files\Common Files\Microsoft Shared\Clipart\cagcat50\SO01871_.wmf"/>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6388" name="Picture 4" descr="C:\My Documents\saipriya\LIVER.jpg"/>
          <p:cNvPicPr>
            <a:picLocks noChangeAspect="1" noChangeArrowheads="1"/>
          </p:cNvPicPr>
          <p:nvPr/>
        </p:nvPicPr>
        <p:blipFill>
          <a:blip r:embed="rId3"/>
          <a:srcRect/>
          <a:stretch>
            <a:fillRect/>
          </a:stretch>
        </p:blipFill>
        <p:spPr bwMode="auto">
          <a:xfrm>
            <a:off x="5410200" y="4191000"/>
            <a:ext cx="3429000" cy="2362200"/>
          </a:xfrm>
          <a:prstGeom prst="rect">
            <a:avLst/>
          </a:prstGeom>
          <a:noFill/>
        </p:spPr>
      </p:pic>
      <p:pic>
        <p:nvPicPr>
          <p:cNvPr id="16389" name="Picture 5" descr="C:\My Documents\saipriya\CA2BSD6J.jpg"/>
          <p:cNvPicPr>
            <a:picLocks noChangeAspect="1" noChangeArrowheads="1"/>
          </p:cNvPicPr>
          <p:nvPr/>
        </p:nvPicPr>
        <p:blipFill>
          <a:blip r:embed="rId4"/>
          <a:srcRect/>
          <a:stretch>
            <a:fillRect/>
          </a:stretch>
        </p:blipFill>
        <p:spPr bwMode="auto">
          <a:xfrm>
            <a:off x="304800" y="1219200"/>
            <a:ext cx="3429000" cy="2286000"/>
          </a:xfrm>
          <a:prstGeom prst="rect">
            <a:avLst/>
          </a:prstGeom>
          <a:noFill/>
        </p:spPr>
      </p:pic>
      <p:sp>
        <p:nvSpPr>
          <p:cNvPr id="16390" name="Text Box 6"/>
          <p:cNvSpPr txBox="1">
            <a:spLocks noChangeArrowheads="1"/>
          </p:cNvSpPr>
          <p:nvPr/>
        </p:nvSpPr>
        <p:spPr bwMode="auto">
          <a:xfrm>
            <a:off x="3962400" y="1295400"/>
            <a:ext cx="4876800" cy="1809750"/>
          </a:xfrm>
          <a:prstGeom prst="rect">
            <a:avLst/>
          </a:prstGeom>
          <a:noFill/>
          <a:ln w="9525">
            <a:solidFill>
              <a:srgbClr val="0000FF"/>
            </a:solidFill>
            <a:miter lim="800000"/>
            <a:headEnd/>
            <a:tailEnd/>
          </a:ln>
          <a:effectLst/>
        </p:spPr>
        <p:txBody>
          <a:bodyPr wrap="square">
            <a:spAutoFit/>
          </a:bodyPr>
          <a:lstStyle/>
          <a:p>
            <a:pPr algn="just"/>
            <a:r>
              <a:rPr lang="en-US" sz="2800" dirty="0">
                <a:solidFill>
                  <a:srgbClr val="002060"/>
                </a:solidFill>
                <a:latin typeface="Bradley Hand ITC" pitchFamily="66" charset="0"/>
              </a:rPr>
              <a:t>Lasers are used extensively in the treatment of </a:t>
            </a:r>
            <a:r>
              <a:rPr lang="en-US" sz="2800" dirty="0" smtClean="0">
                <a:solidFill>
                  <a:srgbClr val="002060"/>
                </a:solidFill>
                <a:latin typeface="Bradley Hand ITC" pitchFamily="66" charset="0"/>
              </a:rPr>
              <a:t>eye-diseases ,particularly </a:t>
            </a:r>
            <a:r>
              <a:rPr lang="en-US" sz="2800" dirty="0">
                <a:solidFill>
                  <a:srgbClr val="002060"/>
                </a:solidFill>
                <a:latin typeface="Bradley Hand ITC" pitchFamily="66" charset="0"/>
              </a:rPr>
              <a:t>to reattach a detached retina.</a:t>
            </a:r>
          </a:p>
        </p:txBody>
      </p:sp>
      <p:sp>
        <p:nvSpPr>
          <p:cNvPr id="16391" name="Text Box 7"/>
          <p:cNvSpPr txBox="1">
            <a:spLocks noChangeArrowheads="1"/>
          </p:cNvSpPr>
          <p:nvPr/>
        </p:nvSpPr>
        <p:spPr bwMode="auto">
          <a:xfrm>
            <a:off x="838200" y="4648200"/>
            <a:ext cx="3733800" cy="1382713"/>
          </a:xfrm>
          <a:prstGeom prst="rect">
            <a:avLst/>
          </a:prstGeom>
          <a:noFill/>
          <a:ln w="9525">
            <a:solidFill>
              <a:srgbClr val="FF0066"/>
            </a:solidFill>
            <a:miter lim="800000"/>
            <a:headEnd/>
            <a:tailEnd/>
          </a:ln>
          <a:effectLst/>
        </p:spPr>
        <p:txBody>
          <a:bodyPr>
            <a:spAutoFit/>
          </a:bodyPr>
          <a:lstStyle/>
          <a:p>
            <a:r>
              <a:rPr lang="en-US" sz="2800" dirty="0">
                <a:solidFill>
                  <a:srgbClr val="0000FF"/>
                </a:solidFill>
                <a:latin typeface="Bradley Hand ITC" pitchFamily="66" charset="0"/>
              </a:rPr>
              <a:t>The liver and lung diseases could be treated by lasers.</a:t>
            </a:r>
          </a:p>
        </p:txBody>
      </p:sp>
      <p:pic>
        <p:nvPicPr>
          <p:cNvPr id="16393" name="Picture 9" descr="C:\My Documents\saipriya\eye.jpg"/>
          <p:cNvPicPr>
            <a:picLocks noChangeAspect="1" noChangeArrowheads="1"/>
          </p:cNvPicPr>
          <p:nvPr/>
        </p:nvPicPr>
        <p:blipFill>
          <a:blip r:embed="rId5"/>
          <a:srcRect/>
          <a:stretch>
            <a:fillRect/>
          </a:stretch>
        </p:blipFill>
        <p:spPr bwMode="auto">
          <a:xfrm>
            <a:off x="2057400" y="0"/>
            <a:ext cx="1295400" cy="10541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p:cTn id="13" dur="1000" fill="hold"/>
                                        <p:tgtEl>
                                          <p:spTgt spid="16388"/>
                                        </p:tgtEl>
                                        <p:attrNameLst>
                                          <p:attrName>ppt_w</p:attrName>
                                        </p:attrNameLst>
                                      </p:cBhvr>
                                      <p:tavLst>
                                        <p:tav tm="0">
                                          <p:val>
                                            <p:fltVal val="0"/>
                                          </p:val>
                                        </p:tav>
                                        <p:tav tm="100000">
                                          <p:val>
                                            <p:strVal val="#ppt_w"/>
                                          </p:val>
                                        </p:tav>
                                      </p:tavLst>
                                    </p:anim>
                                    <p:anim calcmode="lin" valueType="num">
                                      <p:cBhvr>
                                        <p:cTn id="14" dur="1000" fill="hold"/>
                                        <p:tgtEl>
                                          <p:spTgt spid="16388"/>
                                        </p:tgtEl>
                                        <p:attrNameLst>
                                          <p:attrName>ppt_h</p:attrName>
                                        </p:attrNameLst>
                                      </p:cBhvr>
                                      <p:tavLst>
                                        <p:tav tm="0">
                                          <p:val>
                                            <p:fltVal val="0"/>
                                          </p:val>
                                        </p:tav>
                                        <p:tav tm="100000">
                                          <p:val>
                                            <p:strVal val="#ppt_h"/>
                                          </p:val>
                                        </p:tav>
                                      </p:tavLst>
                                    </p:anim>
                                    <p:anim calcmode="lin" valueType="num">
                                      <p:cBhvr>
                                        <p:cTn id="15" dur="1000" fill="hold"/>
                                        <p:tgtEl>
                                          <p:spTgt spid="1638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63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6389"/>
                                        </p:tgtEl>
                                        <p:attrNameLst>
                                          <p:attrName>style.visibility</p:attrName>
                                        </p:attrNameLst>
                                      </p:cBhvr>
                                      <p:to>
                                        <p:strVal val="visible"/>
                                      </p:to>
                                    </p:set>
                                    <p:anim calcmode="lin" valueType="num">
                                      <p:cBhvr additive="base">
                                        <p:cTn id="21" dur="500" fill="hold"/>
                                        <p:tgtEl>
                                          <p:spTgt spid="16389"/>
                                        </p:tgtEl>
                                        <p:attrNameLst>
                                          <p:attrName>ppt_x</p:attrName>
                                        </p:attrNameLst>
                                      </p:cBhvr>
                                      <p:tavLst>
                                        <p:tav tm="0">
                                          <p:val>
                                            <p:strVal val="0-#ppt_w/2"/>
                                          </p:val>
                                        </p:tav>
                                        <p:tav tm="100000">
                                          <p:val>
                                            <p:strVal val="#ppt_x"/>
                                          </p:val>
                                        </p:tav>
                                      </p:tavLst>
                                    </p:anim>
                                    <p:anim calcmode="lin" valueType="num">
                                      <p:cBhvr additive="base">
                                        <p:cTn id="22" dur="500" fill="hold"/>
                                        <p:tgtEl>
                                          <p:spTgt spid="1638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6390"/>
                                        </p:tgtEl>
                                        <p:attrNameLst>
                                          <p:attrName>style.visibility</p:attrName>
                                        </p:attrNameLst>
                                      </p:cBhvr>
                                      <p:to>
                                        <p:strVal val="visible"/>
                                      </p:to>
                                    </p:set>
                                    <p:anim calcmode="lin" valueType="num">
                                      <p:cBhvr additive="base">
                                        <p:cTn id="27" dur="500" fill="hold"/>
                                        <p:tgtEl>
                                          <p:spTgt spid="16390"/>
                                        </p:tgtEl>
                                        <p:attrNameLst>
                                          <p:attrName>ppt_x</p:attrName>
                                        </p:attrNameLst>
                                      </p:cBhvr>
                                      <p:tavLst>
                                        <p:tav tm="0">
                                          <p:val>
                                            <p:strVal val="0-#ppt_w/2"/>
                                          </p:val>
                                        </p:tav>
                                        <p:tav tm="100000">
                                          <p:val>
                                            <p:strVal val="#ppt_x"/>
                                          </p:val>
                                        </p:tav>
                                      </p:tavLst>
                                    </p:anim>
                                    <p:anim calcmode="lin" valueType="num">
                                      <p:cBhvr additive="base">
                                        <p:cTn id="28"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6391"/>
                                        </p:tgtEl>
                                        <p:attrNameLst>
                                          <p:attrName>style.visibility</p:attrName>
                                        </p:attrNameLst>
                                      </p:cBhvr>
                                      <p:to>
                                        <p:strVal val="visible"/>
                                      </p:to>
                                    </p:set>
                                    <p:anim calcmode="lin" valueType="num">
                                      <p:cBhvr additive="base">
                                        <p:cTn id="33" dur="500" fill="hold"/>
                                        <p:tgtEl>
                                          <p:spTgt spid="16391"/>
                                        </p:tgtEl>
                                        <p:attrNameLst>
                                          <p:attrName>ppt_x</p:attrName>
                                        </p:attrNameLst>
                                      </p:cBhvr>
                                      <p:tavLst>
                                        <p:tav tm="0">
                                          <p:val>
                                            <p:strVal val="0-#ppt_w/2"/>
                                          </p:val>
                                        </p:tav>
                                        <p:tav tm="100000">
                                          <p:val>
                                            <p:strVal val="#ppt_x"/>
                                          </p:val>
                                        </p:tav>
                                      </p:tavLst>
                                    </p:anim>
                                    <p:anim calcmode="lin" valueType="num">
                                      <p:cBhvr additive="base">
                                        <p:cTn id="34" dur="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6393"/>
                                        </p:tgtEl>
                                        <p:attrNameLst>
                                          <p:attrName>style.visibility</p:attrName>
                                        </p:attrNameLst>
                                      </p:cBhvr>
                                      <p:to>
                                        <p:strVal val="visible"/>
                                      </p:to>
                                    </p:set>
                                    <p:anim calcmode="lin" valueType="num">
                                      <p:cBhvr additive="base">
                                        <p:cTn id="39" dur="500" fill="hold"/>
                                        <p:tgtEl>
                                          <p:spTgt spid="16393"/>
                                        </p:tgtEl>
                                        <p:attrNameLst>
                                          <p:attrName>ppt_x</p:attrName>
                                        </p:attrNameLst>
                                      </p:cBhvr>
                                      <p:tavLst>
                                        <p:tav tm="0">
                                          <p:val>
                                            <p:strVal val="0-#ppt_w/2"/>
                                          </p:val>
                                        </p:tav>
                                        <p:tav tm="100000">
                                          <p:val>
                                            <p:strVal val="#ppt_x"/>
                                          </p:val>
                                        </p:tav>
                                      </p:tavLst>
                                    </p:anim>
                                    <p:anim calcmode="lin" valueType="num">
                                      <p:cBhvr additive="base">
                                        <p:cTn id="40"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autoUpdateAnimBg="0"/>
      <p:bldP spid="16391"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WordArt 18"/>
          <p:cNvSpPr>
            <a:spLocks noChangeArrowheads="1" noChangeShapeType="1" noTextEdit="1"/>
          </p:cNvSpPr>
          <p:nvPr/>
        </p:nvSpPr>
        <p:spPr bwMode="auto">
          <a:xfrm>
            <a:off x="1295400" y="2743200"/>
            <a:ext cx="6096000" cy="971550"/>
          </a:xfrm>
          <a:prstGeom prst="rect">
            <a:avLst/>
          </a:prstGeom>
        </p:spPr>
        <p:txBody>
          <a:bodyPr wrap="none" fromWordArt="1">
            <a:prstTxWarp prst="textPlain">
              <a:avLst>
                <a:gd name="adj" fmla="val 50000"/>
              </a:avLst>
            </a:prstTxWarp>
          </a:bodyPr>
          <a:lstStyle/>
          <a:p>
            <a:pPr algn="ctr"/>
            <a:endPar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5" name="Title 4"/>
          <p:cNvSpPr>
            <a:spLocks noGrp="1"/>
          </p:cNvSpPr>
          <p:nvPr>
            <p:ph type="title"/>
          </p:nvPr>
        </p:nvSpPr>
        <p:spPr>
          <a:xfrm>
            <a:off x="457200" y="2286000"/>
            <a:ext cx="7467600" cy="1143000"/>
          </a:xfrm>
        </p:spPr>
        <p:txBody>
          <a:bodyPr>
            <a:normAutofit fontScale="90000"/>
          </a:bodyPr>
          <a:lstStyle/>
          <a:p>
            <a:r>
              <a:rPr lang="en-US" sz="3600" b="1" dirty="0" smtClean="0"/>
              <a:t>SCIENCE AND TECHNOLOGY</a:t>
            </a:r>
            <a:endParaRPr lang="en-US" sz="3600" b="1" dirty="0"/>
          </a:p>
        </p:txBody>
      </p:sp>
    </p:spTree>
  </p:cSld>
  <p:clrMapOvr>
    <a:masterClrMapping/>
  </p:clrMapOvr>
  <p:transition spd="med" advTm="0">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04800" y="304800"/>
            <a:ext cx="8474075" cy="5909310"/>
          </a:xfrm>
          <a:prstGeom prst="rect">
            <a:avLst/>
          </a:prstGeom>
          <a:noFill/>
          <a:ln w="9525">
            <a:solidFill>
              <a:schemeClr val="accent1"/>
            </a:solidFill>
            <a:miter lim="800000"/>
            <a:headEnd/>
            <a:tailEnd/>
          </a:ln>
          <a:effectLst/>
        </p:spPr>
        <p:txBody>
          <a:bodyPr>
            <a:spAutoFit/>
          </a:bodyPr>
          <a:lstStyle/>
          <a:p>
            <a:pPr algn="just"/>
            <a:r>
              <a:rPr lang="en-US" b="1" dirty="0">
                <a:solidFill>
                  <a:srgbClr val="FF0066"/>
                </a:solidFill>
                <a:latin typeface="Bradley Hand ITC" pitchFamily="66" charset="0"/>
              </a:rPr>
              <a:t>1.LASERS HELPED IN UNDERSTANDING AND OFFERING CLARIFICATIONS FOR MANY BASIC PROBLEMS OF    SCIENCE AND TECHNOLOGY</a:t>
            </a:r>
          </a:p>
          <a:p>
            <a:pPr algn="just"/>
            <a:endParaRPr lang="en-US" b="1" dirty="0">
              <a:solidFill>
                <a:srgbClr val="FF0066"/>
              </a:solidFill>
              <a:latin typeface="Bradley Hand ITC" pitchFamily="66" charset="0"/>
            </a:endParaRPr>
          </a:p>
          <a:p>
            <a:pPr algn="just"/>
            <a:endParaRPr lang="en-US" b="1" dirty="0">
              <a:solidFill>
                <a:srgbClr val="FF0066"/>
              </a:solidFill>
              <a:latin typeface="Bradley Hand ITC" pitchFamily="66" charset="0"/>
            </a:endParaRPr>
          </a:p>
          <a:p>
            <a:pPr algn="just"/>
            <a:endParaRPr lang="en-US" b="1" dirty="0">
              <a:solidFill>
                <a:srgbClr val="FF0066"/>
              </a:solidFill>
              <a:latin typeface="Bradley Hand ITC" pitchFamily="66" charset="0"/>
            </a:endParaRPr>
          </a:p>
          <a:p>
            <a:pPr algn="just"/>
            <a:endParaRPr lang="en-US" b="1" dirty="0" smtClean="0">
              <a:solidFill>
                <a:srgbClr val="FF0066"/>
              </a:solidFill>
              <a:latin typeface="Bradley Hand ITC" pitchFamily="66" charset="0"/>
            </a:endParaRPr>
          </a:p>
          <a:p>
            <a:pPr algn="just"/>
            <a:endParaRPr lang="en-US" b="1" dirty="0" smtClean="0">
              <a:solidFill>
                <a:srgbClr val="FF0066"/>
              </a:solidFill>
              <a:latin typeface="Bradley Hand ITC" pitchFamily="66" charset="0"/>
            </a:endParaRPr>
          </a:p>
          <a:p>
            <a:pPr algn="just"/>
            <a:endParaRPr lang="en-US" b="1" dirty="0" smtClean="0">
              <a:solidFill>
                <a:srgbClr val="FF0066"/>
              </a:solidFill>
              <a:latin typeface="Bradley Hand ITC" pitchFamily="66" charset="0"/>
            </a:endParaRPr>
          </a:p>
          <a:p>
            <a:pPr algn="just"/>
            <a:r>
              <a:rPr lang="en-US" b="1" dirty="0" smtClean="0">
                <a:solidFill>
                  <a:srgbClr val="FF0066"/>
                </a:solidFill>
                <a:latin typeface="Bradley Hand ITC" pitchFamily="66" charset="0"/>
              </a:rPr>
              <a:t>2.WITH </a:t>
            </a:r>
            <a:r>
              <a:rPr lang="en-US" b="1" dirty="0">
                <a:solidFill>
                  <a:srgbClr val="FF0066"/>
                </a:solidFill>
                <a:latin typeface="Bradley Hand ITC" pitchFamily="66" charset="0"/>
              </a:rPr>
              <a:t>THE HELP OF HE-NE LASER,IT WAS PROVED THAT THE VELOCITY OF LIGHT IS SOME IN ALL </a:t>
            </a:r>
          </a:p>
          <a:p>
            <a:pPr algn="just"/>
            <a:r>
              <a:rPr lang="en-US" b="1" dirty="0">
                <a:solidFill>
                  <a:srgbClr val="FF0066"/>
                </a:solidFill>
                <a:latin typeface="Bradley Hand ITC" pitchFamily="66" charset="0"/>
              </a:rPr>
              <a:t>DIRECTIONS.</a:t>
            </a:r>
          </a:p>
          <a:p>
            <a:pPr algn="just"/>
            <a:endParaRPr lang="en-US" b="1" dirty="0">
              <a:solidFill>
                <a:srgbClr val="FF0066"/>
              </a:solidFill>
              <a:latin typeface="Bradley Hand ITC" pitchFamily="66" charset="0"/>
            </a:endParaRPr>
          </a:p>
          <a:p>
            <a:pPr algn="just"/>
            <a:endParaRPr lang="en-US" b="1" dirty="0">
              <a:solidFill>
                <a:srgbClr val="FF0066"/>
              </a:solidFill>
              <a:latin typeface="Bradley Hand ITC" pitchFamily="66" charset="0"/>
            </a:endParaRPr>
          </a:p>
          <a:p>
            <a:pPr algn="just"/>
            <a:endParaRPr lang="en-US" b="1" dirty="0">
              <a:solidFill>
                <a:srgbClr val="FF0066"/>
              </a:solidFill>
              <a:latin typeface="Bradley Hand ITC" pitchFamily="66" charset="0"/>
            </a:endParaRPr>
          </a:p>
          <a:p>
            <a:pPr algn="just"/>
            <a:endParaRPr lang="en-US" b="1" dirty="0">
              <a:solidFill>
                <a:srgbClr val="FF0066"/>
              </a:solidFill>
              <a:latin typeface="Bradley Hand ITC" pitchFamily="66" charset="0"/>
            </a:endParaRPr>
          </a:p>
          <a:p>
            <a:pPr algn="just"/>
            <a:r>
              <a:rPr lang="en-US" b="1" dirty="0" smtClean="0">
                <a:solidFill>
                  <a:srgbClr val="FF0066"/>
                </a:solidFill>
                <a:latin typeface="Bradley Hand ITC" pitchFamily="66" charset="0"/>
              </a:rPr>
              <a:t>3.IN </a:t>
            </a:r>
            <a:r>
              <a:rPr lang="en-US" b="1" dirty="0">
                <a:solidFill>
                  <a:srgbClr val="FF0066"/>
                </a:solidFill>
                <a:latin typeface="Bradley Hand ITC" pitchFamily="66" charset="0"/>
              </a:rPr>
              <a:t>ASTRONOMY, LASERS HELPED IN EXTENDING THE DISTANCE OF OBSERVATION OF STELLAR OBJECTS AND STUDY THEIR NATURE.</a:t>
            </a:r>
          </a:p>
          <a:p>
            <a:pPr algn="just"/>
            <a:endParaRPr lang="en-US" b="1" dirty="0">
              <a:solidFill>
                <a:srgbClr val="FF0066"/>
              </a:solidFill>
              <a:latin typeface="Bradley Hand ITC" pitchFamily="66" charset="0"/>
            </a:endParaRPr>
          </a:p>
          <a:p>
            <a:pPr algn="just"/>
            <a:endParaRPr lang="en-US" b="1" dirty="0">
              <a:solidFill>
                <a:srgbClr val="FFFF00"/>
              </a:solidFill>
              <a:latin typeface="Bradley Hand ITC" pitchFamily="66" charset="0"/>
            </a:endParaRPr>
          </a:p>
          <a:p>
            <a:pPr algn="just"/>
            <a:endParaRPr lang="en-US" b="1" dirty="0">
              <a:latin typeface="Bradley Hand ITC" pitchFamily="66" charset="0"/>
            </a:endParaRPr>
          </a:p>
          <a:p>
            <a:pPr algn="just"/>
            <a:endParaRPr lang="en-US" b="1" dirty="0">
              <a:latin typeface="Bradley Hand ITC" pitchFamily="66" charset="0"/>
            </a:endParaRPr>
          </a:p>
        </p:txBody>
      </p:sp>
      <p:pic>
        <p:nvPicPr>
          <p:cNvPr id="14343" name="Picture 7" descr="C:\My Documents\saipriya\gr-laser.jpg"/>
          <p:cNvPicPr>
            <a:picLocks noChangeAspect="1" noChangeArrowheads="1"/>
          </p:cNvPicPr>
          <p:nvPr/>
        </p:nvPicPr>
        <p:blipFill>
          <a:blip r:embed="rId2" cstate="print"/>
          <a:srcRect/>
          <a:stretch>
            <a:fillRect/>
          </a:stretch>
        </p:blipFill>
        <p:spPr bwMode="auto">
          <a:xfrm>
            <a:off x="4953000" y="914400"/>
            <a:ext cx="3276600" cy="1447800"/>
          </a:xfrm>
          <a:prstGeom prst="rect">
            <a:avLst/>
          </a:prstGeom>
          <a:noFill/>
        </p:spPr>
      </p:pic>
      <p:pic>
        <p:nvPicPr>
          <p:cNvPr id="14344" name="Picture 8" descr="C:\My Documents\saipriya\images.jpg"/>
          <p:cNvPicPr>
            <a:picLocks noChangeAspect="1" noChangeArrowheads="1"/>
          </p:cNvPicPr>
          <p:nvPr/>
        </p:nvPicPr>
        <p:blipFill>
          <a:blip r:embed="rId3"/>
          <a:srcRect/>
          <a:stretch>
            <a:fillRect/>
          </a:stretch>
        </p:blipFill>
        <p:spPr bwMode="auto">
          <a:xfrm>
            <a:off x="4953000" y="2819400"/>
            <a:ext cx="3048000" cy="1447800"/>
          </a:xfrm>
          <a:prstGeom prst="rect">
            <a:avLst/>
          </a:prstGeom>
          <a:noFill/>
        </p:spPr>
      </p:pic>
      <p:pic>
        <p:nvPicPr>
          <p:cNvPr id="14345" name="Picture 9" descr="C:\My Documents\saipriya\space7.jpg"/>
          <p:cNvPicPr>
            <a:picLocks noChangeAspect="1" noChangeArrowheads="1"/>
          </p:cNvPicPr>
          <p:nvPr/>
        </p:nvPicPr>
        <p:blipFill>
          <a:blip r:embed="rId4"/>
          <a:srcRect/>
          <a:stretch>
            <a:fillRect/>
          </a:stretch>
        </p:blipFill>
        <p:spPr bwMode="auto">
          <a:xfrm>
            <a:off x="4876800" y="5105400"/>
            <a:ext cx="3352800" cy="9906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4343"/>
                                        </p:tgtEl>
                                        <p:attrNameLst>
                                          <p:attrName>style.visibility</p:attrName>
                                        </p:attrNameLst>
                                      </p:cBhvr>
                                      <p:to>
                                        <p:strVal val="visible"/>
                                      </p:to>
                                    </p:set>
                                    <p:anim calcmode="lin" valueType="num">
                                      <p:cBhvr additive="base">
                                        <p:cTn id="15" dur="500" fill="hold"/>
                                        <p:tgtEl>
                                          <p:spTgt spid="14343"/>
                                        </p:tgtEl>
                                        <p:attrNameLst>
                                          <p:attrName>ppt_x</p:attrName>
                                        </p:attrNameLst>
                                      </p:cBhvr>
                                      <p:tavLst>
                                        <p:tav tm="0">
                                          <p:val>
                                            <p:strVal val="0-#ppt_w/2"/>
                                          </p:val>
                                        </p:tav>
                                        <p:tav tm="100000">
                                          <p:val>
                                            <p:strVal val="#ppt_x"/>
                                          </p:val>
                                        </p:tav>
                                      </p:tavLst>
                                    </p:anim>
                                    <p:anim calcmode="lin" valueType="num">
                                      <p:cBhvr additive="base">
                                        <p:cTn id="16"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4344"/>
                                        </p:tgtEl>
                                        <p:attrNameLst>
                                          <p:attrName>style.visibility</p:attrName>
                                        </p:attrNameLst>
                                      </p:cBhvr>
                                      <p:to>
                                        <p:strVal val="visible"/>
                                      </p:to>
                                    </p:set>
                                    <p:anim calcmode="lin" valueType="num">
                                      <p:cBhvr additive="base">
                                        <p:cTn id="21" dur="500" fill="hold"/>
                                        <p:tgtEl>
                                          <p:spTgt spid="14344"/>
                                        </p:tgtEl>
                                        <p:attrNameLst>
                                          <p:attrName>ppt_x</p:attrName>
                                        </p:attrNameLst>
                                      </p:cBhvr>
                                      <p:tavLst>
                                        <p:tav tm="0">
                                          <p:val>
                                            <p:strVal val="0-#ppt_w/2"/>
                                          </p:val>
                                        </p:tav>
                                        <p:tav tm="100000">
                                          <p:val>
                                            <p:strVal val="#ppt_x"/>
                                          </p:val>
                                        </p:tav>
                                      </p:tavLst>
                                    </p:anim>
                                    <p:anim calcmode="lin" valueType="num">
                                      <p:cBhvr additive="base">
                                        <p:cTn id="22" dur="500" fill="hold"/>
                                        <p:tgtEl>
                                          <p:spTgt spid="1434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4345"/>
                                        </p:tgtEl>
                                        <p:attrNameLst>
                                          <p:attrName>style.visibility</p:attrName>
                                        </p:attrNameLst>
                                      </p:cBhvr>
                                      <p:to>
                                        <p:strVal val="visible"/>
                                      </p:to>
                                    </p:set>
                                    <p:anim calcmode="lin" valueType="num">
                                      <p:cBhvr additive="base">
                                        <p:cTn id="27" dur="500" fill="hold"/>
                                        <p:tgtEl>
                                          <p:spTgt spid="14345"/>
                                        </p:tgtEl>
                                        <p:attrNameLst>
                                          <p:attrName>ppt_x</p:attrName>
                                        </p:attrNameLst>
                                      </p:cBhvr>
                                      <p:tavLst>
                                        <p:tav tm="0">
                                          <p:val>
                                            <p:strVal val="0-#ppt_w/2"/>
                                          </p:val>
                                        </p:tav>
                                        <p:tav tm="100000">
                                          <p:val>
                                            <p:strVal val="#ppt_x"/>
                                          </p:val>
                                        </p:tav>
                                      </p:tavLst>
                                    </p:anim>
                                    <p:anim calcmode="lin" valueType="num">
                                      <p:cBhvr additive="base">
                                        <p:cTn id="28" dur="500" fill="hold"/>
                                        <p:tgtEl>
                                          <p:spTgt spid="143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Program Files\Microsoft Office\Clipart\WebArt\bd14968_.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3556" name="Picture 4" descr="C:\My Documents\saipriya\random.jpg"/>
          <p:cNvPicPr>
            <a:picLocks noChangeAspect="1" noChangeArrowheads="1"/>
          </p:cNvPicPr>
          <p:nvPr/>
        </p:nvPicPr>
        <p:blipFill>
          <a:blip r:embed="rId3"/>
          <a:srcRect/>
          <a:stretch>
            <a:fillRect/>
          </a:stretch>
        </p:blipFill>
        <p:spPr bwMode="auto">
          <a:xfrm>
            <a:off x="304800" y="304800"/>
            <a:ext cx="3657600" cy="2514600"/>
          </a:xfrm>
          <a:prstGeom prst="rect">
            <a:avLst/>
          </a:prstGeom>
          <a:noFill/>
        </p:spPr>
      </p:pic>
      <p:pic>
        <p:nvPicPr>
          <p:cNvPr id="23557" name="Picture 5" descr="C:\My Documents\saipriya\SCIENCE6.jpg"/>
          <p:cNvPicPr>
            <a:picLocks noChangeAspect="1" noChangeArrowheads="1"/>
          </p:cNvPicPr>
          <p:nvPr/>
        </p:nvPicPr>
        <p:blipFill>
          <a:blip r:embed="rId4"/>
          <a:srcRect/>
          <a:stretch>
            <a:fillRect/>
          </a:stretch>
        </p:blipFill>
        <p:spPr bwMode="auto">
          <a:xfrm>
            <a:off x="5029200" y="3581400"/>
            <a:ext cx="4114800" cy="2743200"/>
          </a:xfrm>
          <a:prstGeom prst="rect">
            <a:avLst/>
          </a:prstGeom>
          <a:noFill/>
        </p:spPr>
      </p:pic>
      <p:sp>
        <p:nvSpPr>
          <p:cNvPr id="23558" name="Text Box 6"/>
          <p:cNvSpPr txBox="1">
            <a:spLocks noChangeArrowheads="1"/>
          </p:cNvSpPr>
          <p:nvPr/>
        </p:nvSpPr>
        <p:spPr bwMode="auto">
          <a:xfrm>
            <a:off x="4175125" y="574675"/>
            <a:ext cx="4435475" cy="2246769"/>
          </a:xfrm>
          <a:prstGeom prst="rect">
            <a:avLst/>
          </a:prstGeom>
          <a:noFill/>
          <a:ln w="9525">
            <a:solidFill>
              <a:srgbClr val="FF0066"/>
            </a:solidFill>
            <a:miter lim="800000"/>
            <a:headEnd/>
            <a:tailEnd/>
          </a:ln>
          <a:effectLst/>
        </p:spPr>
        <p:txBody>
          <a:bodyPr>
            <a:spAutoFit/>
          </a:bodyPr>
          <a:lstStyle/>
          <a:p>
            <a:pPr algn="just"/>
            <a:r>
              <a:rPr lang="en-US" sz="2800" dirty="0">
                <a:solidFill>
                  <a:srgbClr val="0000FF"/>
                </a:solidFill>
                <a:latin typeface="Bradley Hand ITC" pitchFamily="66" charset="0"/>
              </a:rPr>
              <a:t>THE COUNTING OF ATOMS IN A SUBSTANCE BECAME POSSIBLE BECAUSE OF LASER.</a:t>
            </a:r>
          </a:p>
        </p:txBody>
      </p:sp>
      <p:sp>
        <p:nvSpPr>
          <p:cNvPr id="23559" name="Text Box 7"/>
          <p:cNvSpPr txBox="1">
            <a:spLocks noChangeArrowheads="1"/>
          </p:cNvSpPr>
          <p:nvPr/>
        </p:nvSpPr>
        <p:spPr bwMode="auto">
          <a:xfrm>
            <a:off x="212725" y="3775075"/>
            <a:ext cx="4664075" cy="2236788"/>
          </a:xfrm>
          <a:prstGeom prst="rect">
            <a:avLst/>
          </a:prstGeom>
          <a:noFill/>
          <a:ln w="9525">
            <a:solidFill>
              <a:srgbClr val="0000FF"/>
            </a:solidFill>
            <a:miter lim="800000"/>
            <a:headEnd/>
            <a:tailEnd/>
          </a:ln>
          <a:effectLst/>
        </p:spPr>
        <p:txBody>
          <a:bodyPr>
            <a:spAutoFit/>
          </a:bodyPr>
          <a:lstStyle/>
          <a:p>
            <a:pPr algn="just"/>
            <a:r>
              <a:rPr lang="en-US" sz="2800" dirty="0">
                <a:solidFill>
                  <a:srgbClr val="FF0066"/>
                </a:solidFill>
                <a:latin typeface="Bradley Hand ITC" pitchFamily="66" charset="0"/>
              </a:rPr>
              <a:t>IN COMPUTERS, LASERS ARE USED TO RETRIEVE STORED INFORMATION FORM A COMPACT DISC(CD)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556"/>
                                        </p:tgtEl>
                                        <p:attrNameLst>
                                          <p:attrName>style.visibility</p:attrName>
                                        </p:attrNameLst>
                                      </p:cBhvr>
                                      <p:to>
                                        <p:strVal val="visible"/>
                                      </p:to>
                                    </p:set>
                                    <p:anim calcmode="lin" valueType="num">
                                      <p:cBhvr additive="base">
                                        <p:cTn id="13" dur="500" fill="hold"/>
                                        <p:tgtEl>
                                          <p:spTgt spid="23556"/>
                                        </p:tgtEl>
                                        <p:attrNameLst>
                                          <p:attrName>ppt_x</p:attrName>
                                        </p:attrNameLst>
                                      </p:cBhvr>
                                      <p:tavLst>
                                        <p:tav tm="0">
                                          <p:val>
                                            <p:strVal val="0-#ppt_w/2"/>
                                          </p:val>
                                        </p:tav>
                                        <p:tav tm="100000">
                                          <p:val>
                                            <p:strVal val="#ppt_x"/>
                                          </p:val>
                                        </p:tav>
                                      </p:tavLst>
                                    </p:anim>
                                    <p:anim calcmode="lin" valueType="num">
                                      <p:cBhvr additive="base">
                                        <p:cTn id="14"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8"/>
                                        </p:tgtEl>
                                        <p:attrNameLst>
                                          <p:attrName>style.visibility</p:attrName>
                                        </p:attrNameLst>
                                      </p:cBhvr>
                                      <p:to>
                                        <p:strVal val="visible"/>
                                      </p:to>
                                    </p:set>
                                    <p:anim calcmode="lin" valueType="num">
                                      <p:cBhvr additive="base">
                                        <p:cTn id="19" dur="500" fill="hold"/>
                                        <p:tgtEl>
                                          <p:spTgt spid="23558"/>
                                        </p:tgtEl>
                                        <p:attrNameLst>
                                          <p:attrName>ppt_x</p:attrName>
                                        </p:attrNameLst>
                                      </p:cBhvr>
                                      <p:tavLst>
                                        <p:tav tm="0">
                                          <p:val>
                                            <p:strVal val="0-#ppt_w/2"/>
                                          </p:val>
                                        </p:tav>
                                        <p:tav tm="100000">
                                          <p:val>
                                            <p:strVal val="#ppt_x"/>
                                          </p:val>
                                        </p:tav>
                                      </p:tavLst>
                                    </p:anim>
                                    <p:anim calcmode="lin" valueType="num">
                                      <p:cBhvr additive="base">
                                        <p:cTn id="20"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3557"/>
                                        </p:tgtEl>
                                        <p:attrNameLst>
                                          <p:attrName>style.visibility</p:attrName>
                                        </p:attrNameLst>
                                      </p:cBhvr>
                                      <p:to>
                                        <p:strVal val="visible"/>
                                      </p:to>
                                    </p:set>
                                    <p:anim calcmode="lin" valueType="num">
                                      <p:cBhvr additive="base">
                                        <p:cTn id="25" dur="500" fill="hold"/>
                                        <p:tgtEl>
                                          <p:spTgt spid="23557"/>
                                        </p:tgtEl>
                                        <p:attrNameLst>
                                          <p:attrName>ppt_x</p:attrName>
                                        </p:attrNameLst>
                                      </p:cBhvr>
                                      <p:tavLst>
                                        <p:tav tm="0">
                                          <p:val>
                                            <p:strVal val="0-#ppt_w/2"/>
                                          </p:val>
                                        </p:tav>
                                        <p:tav tm="100000">
                                          <p:val>
                                            <p:strVal val="#ppt_x"/>
                                          </p:val>
                                        </p:tav>
                                      </p:tavLst>
                                    </p:anim>
                                    <p:anim calcmode="lin" valueType="num">
                                      <p:cBhvr additive="base">
                                        <p:cTn id="26"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3559"/>
                                        </p:tgtEl>
                                        <p:attrNameLst>
                                          <p:attrName>style.visibility</p:attrName>
                                        </p:attrNameLst>
                                      </p:cBhvr>
                                      <p:to>
                                        <p:strVal val="visible"/>
                                      </p:to>
                                    </p:set>
                                    <p:anim calcmode="lin" valueType="num">
                                      <p:cBhvr>
                                        <p:cTn id="31" dur="500" fill="hold"/>
                                        <p:tgtEl>
                                          <p:spTgt spid="23559"/>
                                        </p:tgtEl>
                                        <p:attrNameLst>
                                          <p:attrName>ppt_w</p:attrName>
                                        </p:attrNameLst>
                                      </p:cBhvr>
                                      <p:tavLst>
                                        <p:tav tm="0">
                                          <p:val>
                                            <p:fltVal val="0"/>
                                          </p:val>
                                        </p:tav>
                                        <p:tav tm="100000">
                                          <p:val>
                                            <p:strVal val="#ppt_w"/>
                                          </p:val>
                                        </p:tav>
                                      </p:tavLst>
                                    </p:anim>
                                    <p:anim calcmode="lin" valueType="num">
                                      <p:cBhvr>
                                        <p:cTn id="32" dur="500" fill="hold"/>
                                        <p:tgtEl>
                                          <p:spTgt spid="235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autoUpdateAnimBg="0"/>
      <p:bldP spid="23559"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09800"/>
            <a:ext cx="7467600" cy="1143000"/>
          </a:xfrm>
        </p:spPr>
        <p:txBody>
          <a:bodyPr>
            <a:normAutofit/>
          </a:bodyPr>
          <a:lstStyle/>
          <a:p>
            <a:r>
              <a:rPr lang="en-US" sz="4400" b="1" dirty="0" smtClean="0"/>
              <a:t>INDUSTRIES</a:t>
            </a:r>
            <a:endParaRPr lang="en-US" sz="4400" b="1"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7" name="Picture 9" descr="c:\Program Files\Microsoft Office\Clipart\WebArt\bd14968_.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17418" name="Picture 10" descr="C:\My Documents\saipriya\INDUSTRY.jpg"/>
          <p:cNvPicPr>
            <a:picLocks noChangeAspect="1" noChangeArrowheads="1"/>
          </p:cNvPicPr>
          <p:nvPr/>
        </p:nvPicPr>
        <p:blipFill>
          <a:blip r:embed="rId4"/>
          <a:srcRect/>
          <a:stretch>
            <a:fillRect/>
          </a:stretch>
        </p:blipFill>
        <p:spPr bwMode="auto">
          <a:xfrm>
            <a:off x="5867400" y="304800"/>
            <a:ext cx="2895600" cy="2209800"/>
          </a:xfrm>
          <a:prstGeom prst="rect">
            <a:avLst/>
          </a:prstGeom>
          <a:noFill/>
        </p:spPr>
      </p:pic>
      <p:pic>
        <p:nvPicPr>
          <p:cNvPr id="17419" name="Picture 11" descr="C:\My Documents\saipriya\INDUSTRY3.jpg"/>
          <p:cNvPicPr>
            <a:picLocks noChangeAspect="1" noChangeArrowheads="1"/>
          </p:cNvPicPr>
          <p:nvPr/>
        </p:nvPicPr>
        <p:blipFill>
          <a:blip r:embed="rId5"/>
          <a:srcRect/>
          <a:stretch>
            <a:fillRect/>
          </a:stretch>
        </p:blipFill>
        <p:spPr bwMode="auto">
          <a:xfrm>
            <a:off x="304800" y="4114800"/>
            <a:ext cx="3505200" cy="2209800"/>
          </a:xfrm>
          <a:prstGeom prst="rect">
            <a:avLst/>
          </a:prstGeom>
          <a:noFill/>
        </p:spPr>
      </p:pic>
      <p:sp>
        <p:nvSpPr>
          <p:cNvPr id="17420" name="Text Box 12"/>
          <p:cNvSpPr txBox="1">
            <a:spLocks noChangeArrowheads="1"/>
          </p:cNvSpPr>
          <p:nvPr/>
        </p:nvSpPr>
        <p:spPr bwMode="auto">
          <a:xfrm>
            <a:off x="212725" y="574675"/>
            <a:ext cx="5273675" cy="1809750"/>
          </a:xfrm>
          <a:prstGeom prst="rect">
            <a:avLst/>
          </a:prstGeom>
          <a:noFill/>
          <a:ln w="9525">
            <a:solidFill>
              <a:schemeClr val="accent2"/>
            </a:solidFill>
            <a:miter lim="800000"/>
            <a:headEnd/>
            <a:tailEnd/>
          </a:ln>
          <a:effectLst/>
        </p:spPr>
        <p:txBody>
          <a:bodyPr>
            <a:spAutoFit/>
          </a:bodyPr>
          <a:lstStyle/>
          <a:p>
            <a:pPr algn="just"/>
            <a:r>
              <a:rPr lang="en-US" sz="2800" dirty="0">
                <a:latin typeface="Bradley Hand ITC" pitchFamily="66" charset="0"/>
              </a:rPr>
              <a:t>LASERS ARE USED NOW FOR CUTTING, DRILLING AND WELDING OF METALS AND OTHER MATERIALS.</a:t>
            </a:r>
          </a:p>
        </p:txBody>
      </p:sp>
      <p:sp>
        <p:nvSpPr>
          <p:cNvPr id="17421" name="Text Box 13"/>
          <p:cNvSpPr txBox="1">
            <a:spLocks noChangeArrowheads="1"/>
          </p:cNvSpPr>
          <p:nvPr/>
        </p:nvSpPr>
        <p:spPr bwMode="auto">
          <a:xfrm>
            <a:off x="3870325" y="2819400"/>
            <a:ext cx="4968875" cy="3944938"/>
          </a:xfrm>
          <a:prstGeom prst="rect">
            <a:avLst/>
          </a:prstGeom>
          <a:noFill/>
          <a:ln w="9525">
            <a:solidFill>
              <a:srgbClr val="000066"/>
            </a:solidFill>
            <a:miter lim="800000"/>
            <a:headEnd/>
            <a:tailEnd/>
          </a:ln>
          <a:effectLst/>
        </p:spPr>
        <p:txBody>
          <a:bodyPr>
            <a:spAutoFit/>
          </a:bodyPr>
          <a:lstStyle/>
          <a:p>
            <a:pPr algn="just"/>
            <a:r>
              <a:rPr lang="en-US" sz="2800" dirty="0">
                <a:solidFill>
                  <a:srgbClr val="FF0066"/>
                </a:solidFill>
                <a:latin typeface="Bradley Hand ITC" pitchFamily="66" charset="0"/>
              </a:rPr>
              <a:t>LASER LIGHT IS USED TO COLLECT THE INFORMATION ABOUT THE PREFIXED PRICES OF VARIOUS PRODUCTS IN SHOPS AND BUSINESS ESTABLISHMENTS FROM THE BAR-CODE PRINTED ON THE PRODUCT.</a:t>
            </a:r>
          </a:p>
        </p:txBody>
      </p:sp>
    </p:spTree>
  </p:cSld>
  <p:clrMapOvr>
    <a:masterClrMapping/>
  </p:clrMapOvr>
  <p:transition>
    <p:wipe dir="r"/>
    <p:sndAc>
      <p:stSnd>
        <p:snd r:embed="rId2" name="drumroll.wav" builtIn="1"/>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209800"/>
            <a:ext cx="7467600" cy="1143000"/>
          </a:xfrm>
        </p:spPr>
        <p:txBody>
          <a:bodyPr>
            <a:normAutofit/>
          </a:bodyPr>
          <a:lstStyle/>
          <a:p>
            <a:r>
              <a:rPr lang="en-US" sz="3200" b="1" dirty="0" smtClean="0"/>
              <a:t>DEFENCE AND SPACE SCIENCE</a:t>
            </a:r>
            <a:endParaRPr lang="en-US" sz="3200" b="1"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4" name="Picture 8" descr="c:\Program Files\Microsoft Office\Clipart\WebArt\wb00474_.jpg"/>
          <p:cNvPicPr>
            <a:picLocks noChangeAspect="1" noChangeArrowheads="1"/>
          </p:cNvPicPr>
          <p:nvPr/>
        </p:nvPicPr>
        <p:blipFill>
          <a:blip r:embed="rId2"/>
          <a:srcRect/>
          <a:stretch>
            <a:fillRect/>
          </a:stretch>
        </p:blipFill>
        <p:spPr bwMode="auto">
          <a:xfrm>
            <a:off x="0" y="-304800"/>
            <a:ext cx="9144000" cy="7162800"/>
          </a:xfrm>
          <a:prstGeom prst="rect">
            <a:avLst/>
          </a:prstGeom>
          <a:noFill/>
        </p:spPr>
      </p:pic>
      <p:pic>
        <p:nvPicPr>
          <p:cNvPr id="19465" name="Picture 9" descr="C:\My Documents\saipriya\space7.jpg"/>
          <p:cNvPicPr>
            <a:picLocks noChangeAspect="1" noChangeArrowheads="1"/>
          </p:cNvPicPr>
          <p:nvPr/>
        </p:nvPicPr>
        <p:blipFill>
          <a:blip r:embed="rId3"/>
          <a:srcRect/>
          <a:stretch>
            <a:fillRect/>
          </a:stretch>
        </p:blipFill>
        <p:spPr bwMode="auto">
          <a:xfrm>
            <a:off x="381000" y="2590800"/>
            <a:ext cx="8458200" cy="3810000"/>
          </a:xfrm>
          <a:prstGeom prst="rect">
            <a:avLst/>
          </a:prstGeom>
          <a:noFill/>
        </p:spPr>
      </p:pic>
      <p:sp>
        <p:nvSpPr>
          <p:cNvPr id="19466" name="Text Box 10"/>
          <p:cNvSpPr txBox="1">
            <a:spLocks noChangeArrowheads="1"/>
          </p:cNvSpPr>
          <p:nvPr/>
        </p:nvSpPr>
        <p:spPr bwMode="auto">
          <a:xfrm>
            <a:off x="365125" y="346075"/>
            <a:ext cx="8321675" cy="1563688"/>
          </a:xfrm>
          <a:prstGeom prst="rect">
            <a:avLst/>
          </a:prstGeom>
          <a:noFill/>
          <a:ln w="9525">
            <a:solidFill>
              <a:srgbClr val="0000FF"/>
            </a:solidFill>
            <a:miter lim="800000"/>
            <a:headEnd/>
            <a:tailEnd/>
          </a:ln>
          <a:effectLst/>
        </p:spPr>
        <p:txBody>
          <a:bodyPr>
            <a:spAutoFit/>
          </a:bodyPr>
          <a:lstStyle/>
          <a:p>
            <a:pPr algn="just"/>
            <a:r>
              <a:rPr lang="en-US" sz="3200" dirty="0">
                <a:solidFill>
                  <a:srgbClr val="C00000"/>
                </a:solidFill>
                <a:latin typeface="Bradley Hand ITC" pitchFamily="66" charset="0"/>
              </a:rPr>
              <a:t>LASER ARE USED IN SPACE COMMUNICATION, IN RADARS AND IN SATELLITES.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slide(fromBottom)">
                                      <p:cBhvr>
                                        <p:cTn id="7" dur="500"/>
                                        <p:tgtEl>
                                          <p:spTgt spid="194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9465"/>
                                        </p:tgtEl>
                                        <p:attrNameLst>
                                          <p:attrName>style.visibility</p:attrName>
                                        </p:attrNameLst>
                                      </p:cBhvr>
                                      <p:to>
                                        <p:strVal val="visible"/>
                                      </p:to>
                                    </p:set>
                                    <p:anim calcmode="lin" valueType="num">
                                      <p:cBhvr additive="base">
                                        <p:cTn id="12" dur="500" fill="hold"/>
                                        <p:tgtEl>
                                          <p:spTgt spid="19465"/>
                                        </p:tgtEl>
                                        <p:attrNameLst>
                                          <p:attrName>ppt_x</p:attrName>
                                        </p:attrNameLst>
                                      </p:cBhvr>
                                      <p:tavLst>
                                        <p:tav tm="0">
                                          <p:val>
                                            <p:strVal val="0-#ppt_w/2"/>
                                          </p:val>
                                        </p:tav>
                                        <p:tav tm="100000">
                                          <p:val>
                                            <p:strVal val="#ppt_x"/>
                                          </p:val>
                                        </p:tav>
                                      </p:tavLst>
                                    </p:anim>
                                    <p:anim calcmode="lin" valueType="num">
                                      <p:cBhvr additive="base">
                                        <p:cTn id="13" dur="500" fill="hold"/>
                                        <p:tgtEl>
                                          <p:spTgt spid="1946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9466"/>
                                        </p:tgtEl>
                                        <p:attrNameLst>
                                          <p:attrName>style.visibility</p:attrName>
                                        </p:attrNameLst>
                                      </p:cBhvr>
                                      <p:to>
                                        <p:strVal val="visible"/>
                                      </p:to>
                                    </p:set>
                                    <p:anim calcmode="lin" valueType="num">
                                      <p:cBhvr additive="base">
                                        <p:cTn id="18" dur="500" fill="hold"/>
                                        <p:tgtEl>
                                          <p:spTgt spid="19466"/>
                                        </p:tgtEl>
                                        <p:attrNameLst>
                                          <p:attrName>ppt_x</p:attrName>
                                        </p:attrNameLst>
                                      </p:cBhvr>
                                      <p:tavLst>
                                        <p:tav tm="0">
                                          <p:val>
                                            <p:strVal val="0-#ppt_w/2"/>
                                          </p:val>
                                        </p:tav>
                                        <p:tav tm="100000">
                                          <p:val>
                                            <p:strVal val="#ppt_x"/>
                                          </p:val>
                                        </p:tav>
                                      </p:tavLst>
                                    </p:anim>
                                    <p:anim calcmode="lin" valueType="num">
                                      <p:cBhvr additive="base">
                                        <p:cTn id="19" dur="500" fill="hold"/>
                                        <p:tgtEl>
                                          <p:spTgt spid="194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Program Files\Microsoft Office\Clipart\WebArt\wb00690_.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7651" name="Text Box 3"/>
          <p:cNvSpPr txBox="1">
            <a:spLocks noChangeArrowheads="1"/>
          </p:cNvSpPr>
          <p:nvPr/>
        </p:nvSpPr>
        <p:spPr bwMode="auto">
          <a:xfrm>
            <a:off x="441325" y="727075"/>
            <a:ext cx="7940675" cy="1382713"/>
          </a:xfrm>
          <a:prstGeom prst="rect">
            <a:avLst/>
          </a:prstGeom>
          <a:noFill/>
          <a:ln w="9525">
            <a:solidFill>
              <a:srgbClr val="CC3300"/>
            </a:solidFill>
            <a:miter lim="800000"/>
            <a:headEnd/>
            <a:tailEnd/>
          </a:ln>
          <a:effectLst/>
        </p:spPr>
        <p:txBody>
          <a:bodyPr>
            <a:spAutoFit/>
          </a:bodyPr>
          <a:lstStyle/>
          <a:p>
            <a:pPr algn="just"/>
            <a:r>
              <a:rPr lang="en-US" sz="2800" dirty="0">
                <a:solidFill>
                  <a:srgbClr val="000066"/>
                </a:solidFill>
                <a:latin typeface="Bradley Hand ITC" pitchFamily="66" charset="0"/>
              </a:rPr>
              <a:t>LASERS  ARE USED IN VARIOUS GUIDED MISSILES  AND ALSO FOR DETECTION OF ENEMY TARGETS.</a:t>
            </a:r>
          </a:p>
        </p:txBody>
      </p:sp>
      <p:pic>
        <p:nvPicPr>
          <p:cNvPr id="27652" name="Picture 4" descr="C:\My Documents\saipriya\CAANW9EZ.jpg"/>
          <p:cNvPicPr>
            <a:picLocks noChangeAspect="1" noChangeArrowheads="1"/>
          </p:cNvPicPr>
          <p:nvPr/>
        </p:nvPicPr>
        <p:blipFill>
          <a:blip r:embed="rId3"/>
          <a:srcRect/>
          <a:stretch>
            <a:fillRect/>
          </a:stretch>
        </p:blipFill>
        <p:spPr bwMode="auto">
          <a:xfrm>
            <a:off x="4038600" y="2667000"/>
            <a:ext cx="3886200" cy="3352800"/>
          </a:xfrm>
          <a:prstGeom prst="rect">
            <a:avLst/>
          </a:prstGeom>
          <a:noFill/>
        </p:spPr>
      </p:pic>
      <p:pic>
        <p:nvPicPr>
          <p:cNvPr id="27653" name="Picture 5" descr="C:\My Documents\saipriya\intensity.jpg"/>
          <p:cNvPicPr>
            <a:picLocks noChangeAspect="1" noChangeArrowheads="1"/>
          </p:cNvPicPr>
          <p:nvPr/>
        </p:nvPicPr>
        <p:blipFill>
          <a:blip r:embed="rId4"/>
          <a:srcRect/>
          <a:stretch>
            <a:fillRect/>
          </a:stretch>
        </p:blipFill>
        <p:spPr bwMode="auto">
          <a:xfrm>
            <a:off x="457200" y="2667000"/>
            <a:ext cx="3581400" cy="3352800"/>
          </a:xfrm>
          <a:prstGeom prst="rect">
            <a:avLst/>
          </a:prstGeom>
          <a:noFill/>
        </p:spPr>
      </p:pic>
      <p:pic>
        <p:nvPicPr>
          <p:cNvPr id="27656" name="Picture 8" descr="c:\Program Files\Microsoft Office\Clipart\homeanim\ag00315_.gif"/>
          <p:cNvPicPr>
            <a:picLocks noChangeAspect="1" noChangeArrowheads="1" noCrop="1"/>
          </p:cNvPicPr>
          <p:nvPr/>
        </p:nvPicPr>
        <p:blipFill>
          <a:blip r:embed="rId5"/>
          <a:srcRect/>
          <a:stretch>
            <a:fillRect/>
          </a:stretch>
        </p:blipFill>
        <p:spPr bwMode="auto">
          <a:xfrm>
            <a:off x="8077200" y="5451475"/>
            <a:ext cx="1066800" cy="1406525"/>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gtEl>
                                        <p:attrNameLst>
                                          <p:attrName>style.visibility</p:attrName>
                                        </p:attrNameLst>
                                      </p:cBhvr>
                                      <p:to>
                                        <p:strVal val="visible"/>
                                      </p:to>
                                    </p:set>
                                    <p:anim calcmode="lin" valueType="num">
                                      <p:cBhvr additive="base">
                                        <p:cTn id="13" dur="500" fill="hold"/>
                                        <p:tgtEl>
                                          <p:spTgt spid="27651"/>
                                        </p:tgtEl>
                                        <p:attrNameLst>
                                          <p:attrName>ppt_x</p:attrName>
                                        </p:attrNameLst>
                                      </p:cBhvr>
                                      <p:tavLst>
                                        <p:tav tm="0">
                                          <p:val>
                                            <p:strVal val="0-#ppt_w/2"/>
                                          </p:val>
                                        </p:tav>
                                        <p:tav tm="100000">
                                          <p:val>
                                            <p:strVal val="#ppt_x"/>
                                          </p:val>
                                        </p:tav>
                                      </p:tavLst>
                                    </p:anim>
                                    <p:anim calcmode="lin" valueType="num">
                                      <p:cBhvr additive="base">
                                        <p:cTn id="14" dur="500" fill="hold"/>
                                        <p:tgtEl>
                                          <p:spTgt spid="276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7652"/>
                                        </p:tgtEl>
                                        <p:attrNameLst>
                                          <p:attrName>style.visibility</p:attrName>
                                        </p:attrNameLst>
                                      </p:cBhvr>
                                      <p:to>
                                        <p:strVal val="visible"/>
                                      </p:to>
                                    </p:set>
                                    <p:anim calcmode="lin" valueType="num">
                                      <p:cBhvr additive="base">
                                        <p:cTn id="19" dur="500" fill="hold"/>
                                        <p:tgtEl>
                                          <p:spTgt spid="27652"/>
                                        </p:tgtEl>
                                        <p:attrNameLst>
                                          <p:attrName>ppt_x</p:attrName>
                                        </p:attrNameLst>
                                      </p:cBhvr>
                                      <p:tavLst>
                                        <p:tav tm="0">
                                          <p:val>
                                            <p:strVal val="0-#ppt_w/2"/>
                                          </p:val>
                                        </p:tav>
                                        <p:tav tm="100000">
                                          <p:val>
                                            <p:strVal val="#ppt_x"/>
                                          </p:val>
                                        </p:tav>
                                      </p:tavLst>
                                    </p:anim>
                                    <p:anim calcmode="lin" valueType="num">
                                      <p:cBhvr additive="base">
                                        <p:cTn id="20" dur="500" fill="hold"/>
                                        <p:tgtEl>
                                          <p:spTgt spid="2765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7653"/>
                                        </p:tgtEl>
                                        <p:attrNameLst>
                                          <p:attrName>style.visibility</p:attrName>
                                        </p:attrNameLst>
                                      </p:cBhvr>
                                      <p:to>
                                        <p:strVal val="visible"/>
                                      </p:to>
                                    </p:set>
                                    <p:animEffect transition="in" filter="randombar(horizontal)">
                                      <p:cBhvr>
                                        <p:cTn id="25"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0" y="1"/>
            <a:ext cx="8686800" cy="6858000"/>
          </a:xfrm>
        </p:spPr>
        <p:txBody>
          <a:bodyPr>
            <a:noAutofit/>
          </a:bodyPr>
          <a:lstStyle/>
          <a:p>
            <a:pPr algn="just" rtl="0" eaLnBrk="1" hangingPunct="1">
              <a:lnSpc>
                <a:spcPct val="140000"/>
              </a:lnSpc>
              <a:spcBef>
                <a:spcPct val="60000"/>
              </a:spcBef>
              <a:buFont typeface="Courier New" pitchFamily="49" charset="0"/>
              <a:buChar char="o"/>
            </a:pPr>
            <a:r>
              <a:rPr lang="en-US" b="1" dirty="0" smtClean="0">
                <a:solidFill>
                  <a:srgbClr val="7030A0"/>
                </a:solidFill>
                <a:latin typeface="Bradley Hand ITC" pitchFamily="66" charset="0"/>
              </a:rPr>
              <a:t>The laser is essentially an optical amplifier. </a:t>
            </a:r>
          </a:p>
          <a:p>
            <a:pPr algn="just" rtl="0" eaLnBrk="1" hangingPunct="1">
              <a:lnSpc>
                <a:spcPct val="140000"/>
              </a:lnSpc>
              <a:spcBef>
                <a:spcPct val="60000"/>
              </a:spcBef>
              <a:buFont typeface="Courier New" pitchFamily="49" charset="0"/>
              <a:buChar char="o"/>
            </a:pPr>
            <a:r>
              <a:rPr lang="en-US" b="1" dirty="0" smtClean="0">
                <a:solidFill>
                  <a:srgbClr val="7030A0"/>
                </a:solidFill>
                <a:latin typeface="Bradley Hand ITC" pitchFamily="66" charset="0"/>
              </a:rPr>
              <a:t>The word laser is an acronym that stands for “light amplification by the stimulated emission of radiation”. </a:t>
            </a:r>
          </a:p>
          <a:p>
            <a:pPr algn="just" rtl="0" eaLnBrk="1" hangingPunct="1">
              <a:lnSpc>
                <a:spcPct val="140000"/>
              </a:lnSpc>
              <a:spcBef>
                <a:spcPct val="60000"/>
              </a:spcBef>
              <a:buFont typeface="Courier New" pitchFamily="49" charset="0"/>
              <a:buChar char="o"/>
            </a:pPr>
            <a:r>
              <a:rPr lang="en-US" b="1" dirty="0" smtClean="0">
                <a:solidFill>
                  <a:srgbClr val="7030A0"/>
                </a:solidFill>
                <a:latin typeface="Bradley Hand ITC" pitchFamily="66" charset="0"/>
              </a:rPr>
              <a:t>The theoretical background of laser action as the basis for an optical amplifier was made possible by Albert Einstein, as early as 1917, when he first predicted the existence of a new irradiative process called “stimulated emission”. </a:t>
            </a:r>
          </a:p>
          <a:p>
            <a:pPr algn="just" rtl="0" eaLnBrk="1" hangingPunct="1">
              <a:lnSpc>
                <a:spcPct val="140000"/>
              </a:lnSpc>
              <a:spcBef>
                <a:spcPct val="60000"/>
              </a:spcBef>
              <a:buFont typeface="Courier New" pitchFamily="49" charset="0"/>
              <a:buChar char="o"/>
            </a:pPr>
            <a:r>
              <a:rPr lang="en-US" b="1" dirty="0" smtClean="0">
                <a:solidFill>
                  <a:srgbClr val="7030A0"/>
                </a:solidFill>
                <a:latin typeface="Bradley Hand ITC" pitchFamily="66" charset="0"/>
              </a:rPr>
              <a:t>His theoretical work, however, remained largely unexploited until 1954, when C.H. Townes and Co-workers developed a microwave amplifier based on stimulated emission radiation. It was called a maser.</a:t>
            </a:r>
          </a:p>
        </p:txBody>
      </p:sp>
    </p:spTree>
    <p:custDataLst>
      <p:tags r:id="rId1"/>
    </p:custDataLst>
  </p:cSld>
  <p:clrMapOvr>
    <a:masterClrMapping/>
  </p:clrMapOvr>
  <p:transition advTm="3216">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2150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150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1507">
                                            <p:txEl>
                                              <p:pRg st="1" end="1"/>
                                            </p:txEl>
                                          </p:spTgt>
                                        </p:tgtEl>
                                        <p:attrNameLst>
                                          <p:attrName>style.visibility</p:attrName>
                                        </p:attrNameLst>
                                      </p:cBhvr>
                                      <p:to>
                                        <p:strVal val="visible"/>
                                      </p:to>
                                    </p:set>
                                    <p:animEffect transition="in" filter="fade">
                                      <p:cBhvr>
                                        <p:cTn id="15" dur="1000"/>
                                        <p:tgtEl>
                                          <p:spTgt spid="21507">
                                            <p:txEl>
                                              <p:pRg st="1" end="1"/>
                                            </p:txEl>
                                          </p:spTgt>
                                        </p:tgtEl>
                                      </p:cBhvr>
                                    </p:animEffect>
                                    <p:anim calcmode="lin" valueType="num">
                                      <p:cBhvr>
                                        <p:cTn id="16"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150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150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animEffect transition="in" filter="fade">
                                      <p:cBhvr>
                                        <p:cTn id="23" dur="1000"/>
                                        <p:tgtEl>
                                          <p:spTgt spid="21507">
                                            <p:txEl>
                                              <p:pRg st="2" end="2"/>
                                            </p:txEl>
                                          </p:spTgt>
                                        </p:tgtEl>
                                      </p:cBhvr>
                                    </p:animEffect>
                                    <p:anim calcmode="lin" valueType="num">
                                      <p:cBhvr>
                                        <p:cTn id="24"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150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150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1507">
                                            <p:txEl>
                                              <p:pRg st="3" end="3"/>
                                            </p:txEl>
                                          </p:spTgt>
                                        </p:tgtEl>
                                        <p:attrNameLst>
                                          <p:attrName>style.visibility</p:attrName>
                                        </p:attrNameLst>
                                      </p:cBhvr>
                                      <p:to>
                                        <p:strVal val="visible"/>
                                      </p:to>
                                    </p:set>
                                    <p:animEffect transition="in" filter="fade">
                                      <p:cBhvr>
                                        <p:cTn id="31" dur="1000"/>
                                        <p:tgtEl>
                                          <p:spTgt spid="21507">
                                            <p:txEl>
                                              <p:pRg st="3" end="3"/>
                                            </p:txEl>
                                          </p:spTgt>
                                        </p:tgtEl>
                                      </p:cBhvr>
                                    </p:animEffect>
                                    <p:anim calcmode="lin" valueType="num">
                                      <p:cBhvr>
                                        <p:cTn id="32"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150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1507">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c:\Program Files\Microsoft Office\Clipart\WebArt\bd00368_.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8677" name="Text Box 5"/>
          <p:cNvSpPr txBox="1">
            <a:spLocks noChangeArrowheads="1"/>
          </p:cNvSpPr>
          <p:nvPr/>
        </p:nvSpPr>
        <p:spPr bwMode="auto">
          <a:xfrm>
            <a:off x="457200" y="304800"/>
            <a:ext cx="8153400" cy="3046988"/>
          </a:xfrm>
          <a:prstGeom prst="rect">
            <a:avLst/>
          </a:prstGeom>
          <a:noFill/>
          <a:ln w="9525">
            <a:solidFill>
              <a:schemeClr val="accent1"/>
            </a:solidFill>
            <a:miter lim="800000"/>
            <a:headEnd/>
            <a:tailEnd/>
          </a:ln>
          <a:effectLst/>
        </p:spPr>
        <p:txBody>
          <a:bodyPr>
            <a:spAutoFit/>
          </a:bodyPr>
          <a:lstStyle/>
          <a:p>
            <a:pPr algn="just"/>
            <a:r>
              <a:rPr lang="en-US" sz="2400" dirty="0">
                <a:latin typeface="Bradley Hand ITC" pitchFamily="66" charset="0"/>
              </a:rPr>
              <a:t>NOWADAYS, A STUDENT CAN FLY A PLANE WITH THE HELP OF LASER RAYS. MAN HAS INVENTED TO FLY A PLANE WITHOUT USING ANY FUAL.</a:t>
            </a:r>
          </a:p>
          <a:p>
            <a:pPr algn="just"/>
            <a:r>
              <a:rPr lang="en-US" sz="2400" dirty="0">
                <a:latin typeface="Bradley Hand ITC" pitchFamily="66" charset="0"/>
              </a:rPr>
              <a:t>                     LASER IS USEFUL TO MANKIND IN MANY WAYS. IN FUTURE, MANY UNBELIEVABLE THINGS ARE GOING TO HAPPEN WITH THE USE OF LASER RAYS.</a:t>
            </a:r>
          </a:p>
          <a:p>
            <a:pPr algn="just"/>
            <a:r>
              <a:rPr lang="en-US" sz="2400" dirty="0">
                <a:solidFill>
                  <a:srgbClr val="FF66CC"/>
                </a:solidFill>
                <a:latin typeface="Bradley Hand ITC" pitchFamily="66" charset="0"/>
              </a:rPr>
              <a:t>             </a:t>
            </a:r>
          </a:p>
        </p:txBody>
      </p:sp>
      <p:pic>
        <p:nvPicPr>
          <p:cNvPr id="28678" name="Picture 6" descr="C:\My Documents\saipriya\1683612135.jpg"/>
          <p:cNvPicPr>
            <a:picLocks noChangeAspect="1" noChangeArrowheads="1"/>
          </p:cNvPicPr>
          <p:nvPr/>
        </p:nvPicPr>
        <p:blipFill>
          <a:blip r:embed="rId3"/>
          <a:srcRect/>
          <a:stretch>
            <a:fillRect/>
          </a:stretch>
        </p:blipFill>
        <p:spPr bwMode="auto">
          <a:xfrm>
            <a:off x="5410200" y="3810000"/>
            <a:ext cx="3352800" cy="2286000"/>
          </a:xfrm>
          <a:prstGeom prst="rect">
            <a:avLst/>
          </a:prstGeom>
          <a:noFill/>
        </p:spPr>
      </p:pic>
      <p:pic>
        <p:nvPicPr>
          <p:cNvPr id="28679" name="Picture 7" descr="C:\My Documents\saipriya\laser shoe1.jpg"/>
          <p:cNvPicPr>
            <a:picLocks noChangeAspect="1" noChangeArrowheads="1"/>
          </p:cNvPicPr>
          <p:nvPr/>
        </p:nvPicPr>
        <p:blipFill>
          <a:blip r:embed="rId4"/>
          <a:srcRect/>
          <a:stretch>
            <a:fillRect/>
          </a:stretch>
        </p:blipFill>
        <p:spPr bwMode="auto">
          <a:xfrm>
            <a:off x="457200" y="3886200"/>
            <a:ext cx="3048000" cy="2438400"/>
          </a:xfrm>
          <a:prstGeom prst="rect">
            <a:avLst/>
          </a:prstGeom>
          <a:noFill/>
        </p:spPr>
      </p:pic>
      <p:pic>
        <p:nvPicPr>
          <p:cNvPr id="28681" name="Picture 9" descr="c:\Program Files\Microsoft Office\Clipart\homeanim\ag00024_.gif"/>
          <p:cNvPicPr>
            <a:picLocks noChangeAspect="1" noChangeArrowheads="1" noCrop="1"/>
          </p:cNvPicPr>
          <p:nvPr/>
        </p:nvPicPr>
        <p:blipFill>
          <a:blip r:embed="rId5"/>
          <a:srcRect/>
          <a:stretch>
            <a:fillRect/>
          </a:stretch>
        </p:blipFill>
        <p:spPr bwMode="auto">
          <a:xfrm>
            <a:off x="3505200" y="4267200"/>
            <a:ext cx="1943100" cy="14478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0-#ppt_w/2"/>
                                          </p:val>
                                        </p:tav>
                                        <p:tav tm="100000">
                                          <p:val>
                                            <p:strVal val="#ppt_x"/>
                                          </p:val>
                                        </p:tav>
                                      </p:tavLst>
                                    </p:anim>
                                    <p:anim calcmode="lin" valueType="num">
                                      <p:cBhvr additive="base">
                                        <p:cTn id="8" dur="500" fill="hold"/>
                                        <p:tgtEl>
                                          <p:spTgt spid="286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28679"/>
                                        </p:tgtEl>
                                        <p:attrNameLst>
                                          <p:attrName>style.visibility</p:attrName>
                                        </p:attrNameLst>
                                      </p:cBhvr>
                                      <p:to>
                                        <p:strVal val="visible"/>
                                      </p:to>
                                    </p:set>
                                    <p:anim calcmode="lin" valueType="num">
                                      <p:cBhvr>
                                        <p:cTn id="13" dur="1000" fill="hold"/>
                                        <p:tgtEl>
                                          <p:spTgt spid="28679"/>
                                        </p:tgtEl>
                                        <p:attrNameLst>
                                          <p:attrName>ppt_w</p:attrName>
                                        </p:attrNameLst>
                                      </p:cBhvr>
                                      <p:tavLst>
                                        <p:tav tm="0">
                                          <p:val>
                                            <p:fltVal val="0"/>
                                          </p:val>
                                        </p:tav>
                                        <p:tav tm="100000">
                                          <p:val>
                                            <p:strVal val="#ppt_w"/>
                                          </p:val>
                                        </p:tav>
                                      </p:tavLst>
                                    </p:anim>
                                    <p:anim calcmode="lin" valueType="num">
                                      <p:cBhvr>
                                        <p:cTn id="14" dur="1000" fill="hold"/>
                                        <p:tgtEl>
                                          <p:spTgt spid="28679"/>
                                        </p:tgtEl>
                                        <p:attrNameLst>
                                          <p:attrName>ppt_h</p:attrName>
                                        </p:attrNameLst>
                                      </p:cBhvr>
                                      <p:tavLst>
                                        <p:tav tm="0">
                                          <p:val>
                                            <p:fltVal val="0"/>
                                          </p:val>
                                        </p:tav>
                                        <p:tav tm="100000">
                                          <p:val>
                                            <p:strVal val="#ppt_h"/>
                                          </p:val>
                                        </p:tav>
                                      </p:tavLst>
                                    </p:anim>
                                    <p:anim calcmode="lin" valueType="num">
                                      <p:cBhvr>
                                        <p:cTn id="15" dur="1000" fill="hold"/>
                                        <p:tgtEl>
                                          <p:spTgt spid="2867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867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8677"/>
                                        </p:tgtEl>
                                        <p:attrNameLst>
                                          <p:attrName>style.visibility</p:attrName>
                                        </p:attrNameLst>
                                      </p:cBhvr>
                                      <p:to>
                                        <p:strVal val="visible"/>
                                      </p:to>
                                    </p:set>
                                    <p:anim calcmode="lin" valueType="num">
                                      <p:cBhvr additive="base">
                                        <p:cTn id="21" dur="500" fill="hold"/>
                                        <p:tgtEl>
                                          <p:spTgt spid="28677"/>
                                        </p:tgtEl>
                                        <p:attrNameLst>
                                          <p:attrName>ppt_x</p:attrName>
                                        </p:attrNameLst>
                                      </p:cBhvr>
                                      <p:tavLst>
                                        <p:tav tm="0">
                                          <p:val>
                                            <p:strVal val="0-#ppt_w/2"/>
                                          </p:val>
                                        </p:tav>
                                        <p:tav tm="100000">
                                          <p:val>
                                            <p:strVal val="#ppt_x"/>
                                          </p:val>
                                        </p:tav>
                                      </p:tavLst>
                                    </p:anim>
                                    <p:anim calcmode="lin" valueType="num">
                                      <p:cBhvr additive="base">
                                        <p:cTn id="22" dur="500" fill="hold"/>
                                        <p:tgtEl>
                                          <p:spTgt spid="2867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28678"/>
                                        </p:tgtEl>
                                        <p:attrNameLst>
                                          <p:attrName>style.visibility</p:attrName>
                                        </p:attrNameLst>
                                      </p:cBhvr>
                                      <p:to>
                                        <p:strVal val="visible"/>
                                      </p:to>
                                    </p:set>
                                    <p:anim calcmode="lin" valueType="num">
                                      <p:cBhvr>
                                        <p:cTn id="27" dur="1000" fill="hold"/>
                                        <p:tgtEl>
                                          <p:spTgt spid="28678"/>
                                        </p:tgtEl>
                                        <p:attrNameLst>
                                          <p:attrName>ppt_w</p:attrName>
                                        </p:attrNameLst>
                                      </p:cBhvr>
                                      <p:tavLst>
                                        <p:tav tm="0">
                                          <p:val>
                                            <p:fltVal val="0"/>
                                          </p:val>
                                        </p:tav>
                                        <p:tav tm="100000">
                                          <p:val>
                                            <p:strVal val="#ppt_w"/>
                                          </p:val>
                                        </p:tav>
                                      </p:tavLst>
                                    </p:anim>
                                    <p:anim calcmode="lin" valueType="num">
                                      <p:cBhvr>
                                        <p:cTn id="28" dur="1000" fill="hold"/>
                                        <p:tgtEl>
                                          <p:spTgt spid="28678"/>
                                        </p:tgtEl>
                                        <p:attrNameLst>
                                          <p:attrName>ppt_h</p:attrName>
                                        </p:attrNameLst>
                                      </p:cBhvr>
                                      <p:tavLst>
                                        <p:tav tm="0">
                                          <p:val>
                                            <p:fltVal val="0"/>
                                          </p:val>
                                        </p:tav>
                                        <p:tav tm="100000">
                                          <p:val>
                                            <p:strVal val="#ppt_h"/>
                                          </p:val>
                                        </p:tav>
                                      </p:tavLst>
                                    </p:anim>
                                    <p:anim calcmode="lin" valueType="num">
                                      <p:cBhvr>
                                        <p:cTn id="29" dur="1000" fill="hold"/>
                                        <p:tgtEl>
                                          <p:spTgt spid="28678"/>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86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8681"/>
                                        </p:tgtEl>
                                        <p:attrNameLst>
                                          <p:attrName>style.visibility</p:attrName>
                                        </p:attrNameLst>
                                      </p:cBhvr>
                                      <p:to>
                                        <p:strVal val="visible"/>
                                      </p:to>
                                    </p:set>
                                    <p:anim calcmode="lin" valueType="num">
                                      <p:cBhvr additive="base">
                                        <p:cTn id="35" dur="500" fill="hold"/>
                                        <p:tgtEl>
                                          <p:spTgt spid="28681"/>
                                        </p:tgtEl>
                                        <p:attrNameLst>
                                          <p:attrName>ppt_x</p:attrName>
                                        </p:attrNameLst>
                                      </p:cBhvr>
                                      <p:tavLst>
                                        <p:tav tm="0">
                                          <p:val>
                                            <p:strVal val="0-#ppt_w/2"/>
                                          </p:val>
                                        </p:tav>
                                        <p:tav tm="100000">
                                          <p:val>
                                            <p:strVal val="#ppt_x"/>
                                          </p:val>
                                        </p:tav>
                                      </p:tavLst>
                                    </p:anim>
                                    <p:anim calcmode="lin" valueType="num">
                                      <p:cBhvr additive="base">
                                        <p:cTn id="36" dur="500" fill="hold"/>
                                        <p:tgtEl>
                                          <p:spTgt spid="286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ank-you.jpg"/>
          <p:cNvPicPr>
            <a:picLocks noChangeAspect="1"/>
          </p:cNvPicPr>
          <p:nvPr/>
        </p:nvPicPr>
        <p:blipFill>
          <a:blip r:embed="rId2"/>
          <a:stretch>
            <a:fillRect/>
          </a:stretch>
        </p:blipFill>
        <p:spPr>
          <a:xfrm>
            <a:off x="285750" y="0"/>
            <a:ext cx="8572500" cy="6858000"/>
          </a:xfrm>
          <a:prstGeom prst="rect">
            <a:avLst/>
          </a:prstGeom>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030A0"/>
                </a:solidFill>
              </a:rPr>
              <a:t>2. TYPES OF LASER</a:t>
            </a:r>
            <a:endParaRPr lang="en-US" u="sng" dirty="0">
              <a:solidFill>
                <a:srgbClr val="7030A0"/>
              </a:solidFill>
            </a:endParaRPr>
          </a:p>
        </p:txBody>
      </p:sp>
      <p:sp>
        <p:nvSpPr>
          <p:cNvPr id="3" name="Content Placeholder 2"/>
          <p:cNvSpPr>
            <a:spLocks noGrp="1"/>
          </p:cNvSpPr>
          <p:nvPr>
            <p:ph sz="quarter" idx="1"/>
          </p:nvPr>
        </p:nvSpPr>
        <p:spPr/>
        <p:txBody>
          <a:bodyPr>
            <a:normAutofit/>
          </a:bodyPr>
          <a:lstStyle/>
          <a:p>
            <a:endParaRPr lang="en-US" sz="3200" b="1" dirty="0" smtClean="0">
              <a:solidFill>
                <a:schemeClr val="bg2">
                  <a:lumMod val="50000"/>
                </a:schemeClr>
              </a:solidFill>
              <a:latin typeface="Bradley Hand ITC" pitchFamily="66" charset="0"/>
            </a:endParaRPr>
          </a:p>
          <a:p>
            <a:r>
              <a:rPr lang="en-US" sz="3200" b="1" dirty="0" smtClean="0">
                <a:solidFill>
                  <a:schemeClr val="bg2">
                    <a:lumMod val="50000"/>
                  </a:schemeClr>
                </a:solidFill>
                <a:latin typeface="Bradley Hand ITC" pitchFamily="66" charset="0"/>
              </a:rPr>
              <a:t>Nd: YAG LASER</a:t>
            </a:r>
          </a:p>
          <a:p>
            <a:endParaRPr lang="en-US" sz="3200" b="1" dirty="0" smtClean="0">
              <a:solidFill>
                <a:schemeClr val="bg2">
                  <a:lumMod val="50000"/>
                </a:schemeClr>
              </a:solidFill>
              <a:latin typeface="Bradley Hand ITC" pitchFamily="66" charset="0"/>
            </a:endParaRPr>
          </a:p>
          <a:p>
            <a:r>
              <a:rPr lang="en-US" sz="3200" b="1" dirty="0" smtClean="0">
                <a:solidFill>
                  <a:schemeClr val="bg2">
                    <a:lumMod val="50000"/>
                  </a:schemeClr>
                </a:solidFill>
                <a:latin typeface="Bradley Hand ITC" pitchFamily="66" charset="0"/>
              </a:rPr>
              <a:t>CO2 LASER</a:t>
            </a:r>
          </a:p>
          <a:p>
            <a:endParaRPr lang="en-US" sz="3200" b="1" dirty="0" smtClean="0">
              <a:solidFill>
                <a:schemeClr val="bg2">
                  <a:lumMod val="50000"/>
                </a:schemeClr>
              </a:solidFill>
              <a:latin typeface="Bradley Hand ITC" pitchFamily="66" charset="0"/>
            </a:endParaRPr>
          </a:p>
          <a:p>
            <a:r>
              <a:rPr lang="en-US" sz="3200" b="1" dirty="0" smtClean="0">
                <a:solidFill>
                  <a:schemeClr val="bg2">
                    <a:lumMod val="50000"/>
                  </a:schemeClr>
                </a:solidFill>
                <a:latin typeface="Bradley Hand ITC" pitchFamily="66" charset="0"/>
              </a:rPr>
              <a:t>RUBY LASER</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687601">
            <a:off x="493991" y="2575343"/>
            <a:ext cx="8229600" cy="1399032"/>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7200" b="1" dirty="0" smtClean="0">
                <a:ln w="50800"/>
                <a:solidFill>
                  <a:schemeClr val="tx1"/>
                </a:solidFill>
                <a:effectLst/>
                <a:latin typeface="Colonna MT" pitchFamily="82" charset="0"/>
              </a:rPr>
              <a:t>Nd YAG LASER</a:t>
            </a:r>
            <a:endParaRPr lang="en-US" sz="7200" b="1" dirty="0">
              <a:ln w="50800"/>
              <a:solidFill>
                <a:schemeClr val="tx1"/>
              </a:solidFill>
              <a:effectLst/>
              <a:latin typeface="Colonna MT" pitchFamily="8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ja-JP" sz="2400" b="1" dirty="0">
                <a:solidFill>
                  <a:srgbClr val="003300"/>
                </a:solidFill>
                <a:ea typeface="ＭＳ Ｐゴシック" pitchFamily="50" charset="-128"/>
              </a:rPr>
              <a:t>Nd (Neodymium) – YAG (Yttrium Aluminium Garnet) LASER</a:t>
            </a:r>
            <a:r>
              <a:rPr lang="en-US" altLang="ja-JP" sz="1800" dirty="0">
                <a:solidFill>
                  <a:srgbClr val="003300"/>
                </a:solidFill>
                <a:ea typeface="ＭＳ Ｐゴシック" pitchFamily="50" charset="-128"/>
              </a:rPr>
              <a:t/>
            </a:r>
            <a:br>
              <a:rPr lang="en-US" altLang="ja-JP" sz="1800" dirty="0">
                <a:solidFill>
                  <a:srgbClr val="003300"/>
                </a:solidFill>
                <a:ea typeface="ＭＳ Ｐゴシック" pitchFamily="50" charset="-128"/>
              </a:rPr>
            </a:br>
            <a:r>
              <a:rPr lang="en-US" altLang="ja-JP" sz="1800" dirty="0">
                <a:solidFill>
                  <a:srgbClr val="003300"/>
                </a:solidFill>
                <a:ea typeface="ＭＳ Ｐゴシック" pitchFamily="50" charset="-128"/>
              </a:rPr>
              <a:t>       </a:t>
            </a:r>
            <a:r>
              <a:rPr lang="en-US" altLang="ja-JP" sz="2000" b="1" dirty="0">
                <a:solidFill>
                  <a:schemeClr val="tx1"/>
                </a:solidFill>
                <a:effectLst>
                  <a:outerShdw blurRad="38100" dist="38100" dir="2700000" algn="tl">
                    <a:srgbClr val="C0C0C0"/>
                  </a:outerShdw>
                </a:effectLst>
                <a:ea typeface="ＭＳ Ｐゴシック" pitchFamily="50" charset="-128"/>
              </a:rPr>
              <a:t>Principle</a:t>
            </a:r>
            <a:r>
              <a:rPr lang="en-US" altLang="ja-JP" sz="2000" dirty="0">
                <a:solidFill>
                  <a:schemeClr val="tx1"/>
                </a:solidFill>
                <a:effectLst>
                  <a:outerShdw blurRad="38100" dist="38100" dir="2700000" algn="tl">
                    <a:srgbClr val="C0C0C0"/>
                  </a:outerShdw>
                </a:effectLst>
                <a:ea typeface="ＭＳ Ｐゴシック" pitchFamily="50" charset="-128"/>
              </a:rPr>
              <a:t> </a:t>
            </a:r>
            <a:r>
              <a:rPr lang="en-US" altLang="ja-JP" sz="1800" dirty="0">
                <a:solidFill>
                  <a:schemeClr val="tx1"/>
                </a:solidFill>
                <a:ea typeface="ＭＳ Ｐゴシック" pitchFamily="50" charset="-128"/>
              </a:rPr>
              <a:t>                                           </a:t>
            </a:r>
            <a:r>
              <a:rPr lang="en-US" altLang="ja-JP" sz="2000" b="1" dirty="0">
                <a:solidFill>
                  <a:schemeClr val="tx1"/>
                </a:solidFill>
                <a:effectLst>
                  <a:outerShdw blurRad="38100" dist="38100" dir="2700000" algn="tl">
                    <a:srgbClr val="C0C0C0"/>
                  </a:outerShdw>
                </a:effectLst>
                <a:ea typeface="ＭＳ Ｐゴシック" pitchFamily="50" charset="-128"/>
              </a:rPr>
              <a:t>Characteristics</a:t>
            </a:r>
            <a:r>
              <a:rPr lang="en-US" altLang="ja-JP" sz="2000" b="1" dirty="0">
                <a:effectLst>
                  <a:outerShdw blurRad="38100" dist="38100" dir="2700000" algn="tl">
                    <a:srgbClr val="C0C0C0"/>
                  </a:outerShdw>
                </a:effectLst>
                <a:ea typeface="ＭＳ Ｐゴシック" pitchFamily="50" charset="-128"/>
              </a:rPr>
              <a:t> </a:t>
            </a:r>
          </a:p>
        </p:txBody>
      </p:sp>
      <p:sp>
        <p:nvSpPr>
          <p:cNvPr id="19459" name="Rectangle 3"/>
          <p:cNvSpPr>
            <a:spLocks noGrp="1" noChangeArrowheads="1"/>
          </p:cNvSpPr>
          <p:nvPr>
            <p:ph type="body" sz="half" idx="1"/>
          </p:nvPr>
        </p:nvSpPr>
        <p:spPr>
          <a:xfrm>
            <a:off x="685800" y="1981200"/>
            <a:ext cx="3070225" cy="3363913"/>
          </a:xfrm>
        </p:spPr>
        <p:txBody>
          <a:bodyPr>
            <a:noAutofit/>
          </a:bodyPr>
          <a:lstStyle/>
          <a:p>
            <a:pPr algn="just">
              <a:buFontTx/>
              <a:buNone/>
            </a:pPr>
            <a:r>
              <a:rPr lang="en-US" altLang="ja-JP" sz="2000" dirty="0">
                <a:solidFill>
                  <a:srgbClr val="660066"/>
                </a:solidFill>
                <a:ea typeface="ＭＳ Ｐゴシック" pitchFamily="50" charset="-128"/>
              </a:rPr>
              <a:t>Doped Insulator laser refers to yttrium aluminium garnet doped with neodymium. The Nd ion has many energy levels and due to optical pumping these ions are raised to excited levels. During the transition from the </a:t>
            </a:r>
            <a:r>
              <a:rPr lang="en-US" altLang="ja-JP" sz="2000" dirty="0" err="1">
                <a:solidFill>
                  <a:srgbClr val="660066"/>
                </a:solidFill>
                <a:ea typeface="ＭＳ Ｐゴシック" pitchFamily="50" charset="-128"/>
              </a:rPr>
              <a:t>metastable</a:t>
            </a:r>
            <a:r>
              <a:rPr lang="en-US" altLang="ja-JP" sz="2000" dirty="0">
                <a:solidFill>
                  <a:srgbClr val="660066"/>
                </a:solidFill>
                <a:ea typeface="ＭＳ Ｐゴシック" pitchFamily="50" charset="-128"/>
              </a:rPr>
              <a:t> state to E1, the laser beam of wavelength 1.064</a:t>
            </a:r>
            <a:r>
              <a:rPr lang="el-GR" altLang="ja-JP" sz="2000" dirty="0">
                <a:solidFill>
                  <a:srgbClr val="660066"/>
                </a:solidFill>
                <a:cs typeface="Arial" pitchFamily="34" charset="0"/>
              </a:rPr>
              <a:t>μ</a:t>
            </a:r>
            <a:r>
              <a:rPr lang="en-US" altLang="ja-JP" sz="2000" dirty="0">
                <a:solidFill>
                  <a:srgbClr val="660066"/>
                </a:solidFill>
                <a:ea typeface="ＭＳ Ｐゴシック" pitchFamily="50" charset="-128"/>
                <a:cs typeface="Arial" pitchFamily="34" charset="0"/>
              </a:rPr>
              <a:t>m is emitted</a:t>
            </a:r>
            <a:endParaRPr lang="el-GR" altLang="ja-JP" sz="2000" dirty="0">
              <a:solidFill>
                <a:srgbClr val="660066"/>
              </a:solidFill>
              <a:cs typeface="Arial" pitchFamily="34" charset="0"/>
            </a:endParaRPr>
          </a:p>
        </p:txBody>
      </p:sp>
      <p:graphicFrame>
        <p:nvGraphicFramePr>
          <p:cNvPr id="19460" name="Group 4"/>
          <p:cNvGraphicFramePr>
            <a:graphicFrameLocks noGrp="1"/>
          </p:cNvGraphicFramePr>
          <p:nvPr>
            <p:ph sz="half" idx="2"/>
          </p:nvPr>
        </p:nvGraphicFramePr>
        <p:xfrm>
          <a:off x="3851275" y="1700213"/>
          <a:ext cx="4897438" cy="4950335"/>
        </p:xfrm>
        <a:graphic>
          <a:graphicData uri="http://schemas.openxmlformats.org/drawingml/2006/table">
            <a:tbl>
              <a:tblPr/>
              <a:tblGrid>
                <a:gridCol w="1555750"/>
                <a:gridCol w="519113"/>
                <a:gridCol w="2822575"/>
              </a:tblGrid>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rgbClr val="0000CC"/>
                          </a:solidFill>
                          <a:effectLst/>
                          <a:latin typeface="Times New Roman" pitchFamily="18" charset="0"/>
                          <a:ea typeface="ＭＳ Ｐゴシック" pitchFamily="50" charset="-128"/>
                        </a:rPr>
                        <a:t>Type</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chemeClr val="tx1"/>
                          </a:solidFill>
                          <a:effectLst/>
                          <a:latin typeface="Times New Roman" pitchFamily="18" charset="0"/>
                          <a:ea typeface="ＭＳ Ｐゴシック" pitchFamily="50" charset="-128"/>
                        </a:rPr>
                        <a:t>:</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Times New Roman" pitchFamily="18" charset="0"/>
                          <a:ea typeface="ＭＳ Ｐゴシック" pitchFamily="50" charset="-128"/>
                        </a:rPr>
                        <a:t>Doped Insulator Laser</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rgbClr val="0000CC"/>
                          </a:solidFill>
                          <a:effectLst/>
                          <a:latin typeface="Times New Roman" pitchFamily="18" charset="0"/>
                          <a:ea typeface="ＭＳ Ｐゴシック" pitchFamily="50" charset="-128"/>
                        </a:rPr>
                        <a:t>Active Medium</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chemeClr val="tx1"/>
                          </a:solidFill>
                          <a:effectLst/>
                          <a:latin typeface="Times New Roman" pitchFamily="18" charset="0"/>
                          <a:ea typeface="ＭＳ Ｐゴシック" pitchFamily="50" charset="-128"/>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Times New Roman" pitchFamily="18" charset="0"/>
                          <a:ea typeface="ＭＳ Ｐゴシック" pitchFamily="50" charset="-128"/>
                        </a:rPr>
                        <a:t>Yttrium Aluminium Garnet</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rgbClr val="0000CC"/>
                          </a:solidFill>
                          <a:effectLst/>
                          <a:latin typeface="Times New Roman" pitchFamily="18" charset="0"/>
                          <a:ea typeface="ＭＳ Ｐゴシック" pitchFamily="50" charset="-128"/>
                        </a:rPr>
                        <a:t>Active Centre</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chemeClr val="tx1"/>
                          </a:solidFill>
                          <a:effectLst/>
                          <a:latin typeface="Times New Roman" pitchFamily="18" charset="0"/>
                          <a:ea typeface="ＭＳ Ｐゴシック" pitchFamily="50" charset="-128"/>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Times New Roman" pitchFamily="18" charset="0"/>
                          <a:ea typeface="ＭＳ Ｐゴシック" pitchFamily="50" charset="-128"/>
                        </a:rPr>
                        <a:t>Neodymium</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rgbClr val="0000CC"/>
                          </a:solidFill>
                          <a:effectLst/>
                          <a:latin typeface="Times New Roman" pitchFamily="18" charset="0"/>
                          <a:ea typeface="ＭＳ Ｐゴシック" pitchFamily="50" charset="-128"/>
                        </a:rPr>
                        <a:t>Pumping Method</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chemeClr val="tx1"/>
                          </a:solidFill>
                          <a:effectLst/>
                          <a:latin typeface="Times New Roman" pitchFamily="18" charset="0"/>
                          <a:ea typeface="ＭＳ Ｐゴシック" pitchFamily="50" charset="-128"/>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Times New Roman" pitchFamily="18" charset="0"/>
                          <a:ea typeface="ＭＳ Ｐゴシック" pitchFamily="50" charset="-128"/>
                        </a:rPr>
                        <a:t>Optical Pumping</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rgbClr val="0000CC"/>
                          </a:solidFill>
                          <a:effectLst/>
                          <a:latin typeface="Times New Roman" pitchFamily="18" charset="0"/>
                          <a:ea typeface="ＭＳ Ｐゴシック" pitchFamily="50" charset="-128"/>
                        </a:rPr>
                        <a:t>Pumping Source</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chemeClr val="tx1"/>
                          </a:solidFill>
                          <a:effectLst/>
                          <a:latin typeface="Times New Roman" pitchFamily="18" charset="0"/>
                          <a:ea typeface="ＭＳ Ｐゴシック" pitchFamily="50" charset="-128"/>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Times New Roman" pitchFamily="18" charset="0"/>
                          <a:ea typeface="ＭＳ Ｐゴシック" pitchFamily="50" charset="-128"/>
                        </a:rPr>
                        <a:t>Xenon Flash Pump</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636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rgbClr val="0000CC"/>
                          </a:solidFill>
                          <a:effectLst/>
                          <a:latin typeface="Times New Roman" pitchFamily="18" charset="0"/>
                          <a:ea typeface="ＭＳ Ｐゴシック" pitchFamily="50" charset="-128"/>
                        </a:rPr>
                        <a:t>Optical Resonator</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chemeClr val="tx1"/>
                          </a:solidFill>
                          <a:effectLst/>
                          <a:latin typeface="Times New Roman" pitchFamily="18" charset="0"/>
                          <a:ea typeface="ＭＳ Ｐゴシック" pitchFamily="50" charset="-128"/>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Times New Roman" pitchFamily="18" charset="0"/>
                          <a:ea typeface="ＭＳ Ｐゴシック" pitchFamily="50" charset="-128"/>
                        </a:rPr>
                        <a:t>Ends of rods silver coated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Times New Roman" pitchFamily="18" charset="0"/>
                          <a:ea typeface="ＭＳ Ｐゴシック" pitchFamily="50" charset="-128"/>
                        </a:rPr>
                        <a:t>Two mirrors partially and totally reflecting</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rgbClr val="0000CC"/>
                          </a:solidFill>
                          <a:effectLst/>
                          <a:latin typeface="Times New Roman" pitchFamily="18" charset="0"/>
                          <a:ea typeface="ＭＳ Ｐゴシック" pitchFamily="50" charset="-128"/>
                        </a:rPr>
                        <a:t>Power Output</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chemeClr val="tx1"/>
                          </a:solidFill>
                          <a:effectLst/>
                          <a:latin typeface="Times New Roman" pitchFamily="18" charset="0"/>
                          <a:ea typeface="ＭＳ Ｐゴシック" pitchFamily="50" charset="-128"/>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Times New Roman" pitchFamily="18" charset="0"/>
                          <a:ea typeface="ＭＳ Ｐゴシック" pitchFamily="50" charset="-128"/>
                        </a:rPr>
                        <a:t>20</a:t>
                      </a:r>
                      <a:r>
                        <a:rPr kumimoji="0" lang="ja-JP" altLang="en-US" sz="1600" b="1" i="0" u="none" strike="noStrike" cap="none" normalizeH="0" baseline="0" smtClean="0">
                          <a:ln>
                            <a:noFill/>
                          </a:ln>
                          <a:solidFill>
                            <a:srgbClr val="FF0000"/>
                          </a:solidFill>
                          <a:effectLst/>
                          <a:latin typeface="Times New Roman" pitchFamily="18" charset="0"/>
                          <a:ea typeface="ＭＳ Ｐゴシック" pitchFamily="50" charset="-128"/>
                        </a:rPr>
                        <a:t> </a:t>
                      </a:r>
                      <a:r>
                        <a:rPr kumimoji="0" lang="en-US" altLang="ja-JP" sz="1600" b="1" i="0" u="none" strike="noStrike" cap="none" normalizeH="0" baseline="0" smtClean="0">
                          <a:ln>
                            <a:noFill/>
                          </a:ln>
                          <a:solidFill>
                            <a:srgbClr val="FF0000"/>
                          </a:solidFill>
                          <a:effectLst/>
                          <a:latin typeface="Times New Roman" pitchFamily="18" charset="0"/>
                          <a:ea typeface="ＭＳ Ｐゴシック" pitchFamily="50" charset="-128"/>
                        </a:rPr>
                        <a:t>kWatts</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rgbClr val="0000CC"/>
                          </a:solidFill>
                          <a:effectLst/>
                          <a:latin typeface="Times New Roman" pitchFamily="18" charset="0"/>
                          <a:ea typeface="ＭＳ Ｐゴシック" pitchFamily="50" charset="-128"/>
                        </a:rPr>
                        <a:t>Nature of Output</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chemeClr val="tx1"/>
                          </a:solidFill>
                          <a:effectLst/>
                          <a:latin typeface="Times New Roman" pitchFamily="18" charset="0"/>
                          <a:ea typeface="ＭＳ Ｐゴシック" pitchFamily="50" charset="-128"/>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Times New Roman" pitchFamily="18" charset="0"/>
                          <a:ea typeface="ＭＳ Ｐゴシック" pitchFamily="50" charset="-128"/>
                        </a:rPr>
                        <a:t>Pulsed</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rgbClr val="0000CC"/>
                          </a:solidFill>
                          <a:effectLst/>
                          <a:latin typeface="Times New Roman" pitchFamily="18" charset="0"/>
                          <a:ea typeface="ＭＳ Ｐゴシック" pitchFamily="50" charset="-128"/>
                        </a:rPr>
                        <a:t>Wavelength Emitted</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chemeClr val="tx1"/>
                          </a:solidFill>
                          <a:effectLst/>
                          <a:latin typeface="Times New Roman" pitchFamily="18" charset="0"/>
                          <a:ea typeface="ＭＳ Ｐゴシック" pitchFamily="50" charset="-128"/>
                        </a:rPr>
                        <a:t>:</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600" b="1" i="0" u="none" strike="noStrike" cap="none" normalizeH="0" baseline="0" smtClean="0">
                          <a:ln>
                            <a:noFill/>
                          </a:ln>
                          <a:solidFill>
                            <a:srgbClr val="FF0000"/>
                          </a:solidFill>
                          <a:effectLst/>
                          <a:latin typeface="Times New Roman" pitchFamily="18" charset="0"/>
                          <a:ea typeface="ＭＳ Ｐゴシック" pitchFamily="50" charset="-128"/>
                        </a:rPr>
                        <a:t>1.064 </a:t>
                      </a:r>
                      <a:r>
                        <a:rPr kumimoji="0" lang="el-GR" altLang="ja-JP" sz="1600" b="1" i="0" u="none" strike="noStrike" cap="none" normalizeH="0" baseline="0" smtClean="0">
                          <a:ln>
                            <a:noFill/>
                          </a:ln>
                          <a:solidFill>
                            <a:srgbClr val="FF0000"/>
                          </a:solidFill>
                          <a:effectLst/>
                          <a:latin typeface="Times New Roman" pitchFamily="18" charset="0"/>
                          <a:cs typeface="Arial" pitchFamily="34" charset="0"/>
                        </a:rPr>
                        <a:t>μ</a:t>
                      </a:r>
                      <a:r>
                        <a:rPr kumimoji="0" lang="en-US" altLang="ja-JP" sz="1600" b="1" i="0" u="none" strike="noStrike" cap="none" normalizeH="0" baseline="0" smtClean="0">
                          <a:ln>
                            <a:noFill/>
                          </a:ln>
                          <a:solidFill>
                            <a:srgbClr val="FF0000"/>
                          </a:solidFill>
                          <a:effectLst/>
                          <a:latin typeface="Times New Roman" pitchFamily="18" charset="0"/>
                          <a:ea typeface="ＭＳ Ｐゴシック" pitchFamily="50" charset="-128"/>
                          <a:cs typeface="Arial" pitchFamily="34" charset="0"/>
                        </a:rPr>
                        <a:t>m</a:t>
                      </a:r>
                      <a:endParaRPr kumimoji="0" lang="el-GR" altLang="ja-JP" sz="1600" b="1" i="0" u="none" strike="noStrike" cap="none" normalizeH="0" baseline="0" smtClean="0">
                        <a:ln>
                          <a:noFill/>
                        </a:ln>
                        <a:solidFill>
                          <a:srgbClr val="FF0000"/>
                        </a:solidFill>
                        <a:effectLst/>
                        <a:latin typeface="Times New Roman" pitchFamily="18" charset="0"/>
                        <a:cs typeface="Arial" pitchFamily="34" charset="0"/>
                      </a:endParaRP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lstStyle/>
          <a:p>
            <a:endParaRPr lang="en-US" dirty="0" smtClean="0"/>
          </a:p>
          <a:p>
            <a:endParaRPr lang="en-US" dirty="0" smtClean="0"/>
          </a:p>
          <a:p>
            <a:r>
              <a:rPr lang="en-US" dirty="0" smtClean="0"/>
              <a:t> </a:t>
            </a:r>
            <a:r>
              <a:rPr lang="en-US" sz="4000" b="1" dirty="0" smtClean="0">
                <a:latin typeface="Copperplate Gothic Bold" pitchFamily="34" charset="0"/>
              </a:rPr>
              <a:t>OPTICAL PUMPING</a:t>
            </a:r>
          </a:p>
          <a:p>
            <a:pPr>
              <a:buNone/>
            </a:pPr>
            <a:endParaRPr lang="en-US" dirty="0" smtClean="0"/>
          </a:p>
          <a:p>
            <a:pPr>
              <a:buNone/>
            </a:pPr>
            <a:r>
              <a:rPr lang="en-US" sz="3600" dirty="0" smtClean="0">
                <a:latin typeface="Forte" pitchFamily="66" charset="0"/>
              </a:rPr>
              <a:t>		</a:t>
            </a:r>
            <a:r>
              <a:rPr lang="en-US" sz="3600" b="1" dirty="0" smtClean="0">
                <a:latin typeface="Bradley Hand ITC" pitchFamily="66" charset="0"/>
              </a:rPr>
              <a:t>The optical pumping is used to excite the atom from ground state to active state.</a:t>
            </a:r>
            <a:endParaRPr lang="en-US" sz="3600" b="1" dirty="0">
              <a:latin typeface="Bradley Hand ITC" pitchFamily="66"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lstStyle/>
          <a:p>
            <a:endParaRPr lang="en-US" dirty="0" smtClean="0">
              <a:latin typeface="Copperplate Gothic Bold" pitchFamily="34" charset="0"/>
            </a:endParaRPr>
          </a:p>
          <a:p>
            <a:r>
              <a:rPr lang="en-US" dirty="0" smtClean="0">
                <a:latin typeface="Copperplate Gothic Bold" pitchFamily="34" charset="0"/>
              </a:rPr>
              <a:t> </a:t>
            </a:r>
            <a:r>
              <a:rPr lang="en-US" sz="4400" dirty="0" smtClean="0">
                <a:latin typeface="Copperplate Gothic Bold" pitchFamily="34" charset="0"/>
              </a:rPr>
              <a:t>ACTIVE MEDIUM</a:t>
            </a:r>
          </a:p>
          <a:p>
            <a:pPr>
              <a:buNone/>
            </a:pPr>
            <a:r>
              <a:rPr lang="en-US" dirty="0" smtClean="0">
                <a:latin typeface="Copperplate Gothic Bold" pitchFamily="34" charset="0"/>
              </a:rPr>
              <a:t>	</a:t>
            </a:r>
          </a:p>
          <a:p>
            <a:pPr algn="just">
              <a:buNone/>
            </a:pPr>
            <a:r>
              <a:rPr lang="en-US" dirty="0" smtClean="0">
                <a:latin typeface="Copperplate Gothic Bold" pitchFamily="34" charset="0"/>
              </a:rPr>
              <a:t>	</a:t>
            </a:r>
            <a:r>
              <a:rPr lang="en-US" sz="3200" dirty="0" smtClean="0">
                <a:latin typeface="Copperplate Gothic Bold" pitchFamily="34" charset="0"/>
              </a:rPr>
              <a:t>	</a:t>
            </a:r>
            <a:r>
              <a:rPr lang="en-US" sz="3200" b="1" dirty="0" smtClean="0">
                <a:solidFill>
                  <a:srgbClr val="002060"/>
                </a:solidFill>
                <a:latin typeface="Bradley Hand ITC" pitchFamily="66" charset="0"/>
              </a:rPr>
              <a:t>Here the active medium is Yttrium Aluminum Granite( YAG ).</a:t>
            </a:r>
          </a:p>
          <a:p>
            <a:pPr algn="just">
              <a:buNone/>
            </a:pPr>
            <a:r>
              <a:rPr lang="en-US" b="1" dirty="0" smtClean="0">
                <a:solidFill>
                  <a:srgbClr val="002060"/>
                </a:solidFill>
                <a:latin typeface="Bradley Hand ITC" pitchFamily="66" charset="0"/>
              </a:rPr>
              <a:t>		</a:t>
            </a:r>
          </a:p>
          <a:p>
            <a:pPr>
              <a:buNone/>
            </a:pPr>
            <a:r>
              <a:rPr lang="en-US" dirty="0" smtClean="0">
                <a:latin typeface="Copperplate Gothic Bold" pitchFamily="34" charset="0"/>
              </a:rPr>
              <a:t>		</a:t>
            </a:r>
            <a:r>
              <a:rPr lang="en-US" sz="3600" b="1" dirty="0" smtClean="0">
                <a:latin typeface="Copperplate Gothic Bold" pitchFamily="34" charset="0"/>
              </a:rPr>
              <a:t>Neodymium ion( Nd ):-</a:t>
            </a:r>
          </a:p>
          <a:p>
            <a:pPr algn="just">
              <a:buNone/>
            </a:pPr>
            <a:r>
              <a:rPr lang="en-US" dirty="0" smtClean="0">
                <a:latin typeface="Copperplate Gothic Bold" pitchFamily="34" charset="0"/>
              </a:rPr>
              <a:t>	</a:t>
            </a:r>
            <a:r>
              <a:rPr lang="en-US" sz="3200" dirty="0" smtClean="0">
                <a:latin typeface="Forte" pitchFamily="66" charset="0"/>
              </a:rPr>
              <a:t>	</a:t>
            </a:r>
            <a:r>
              <a:rPr lang="en-US" sz="3200" b="1" dirty="0" smtClean="0">
                <a:solidFill>
                  <a:srgbClr val="002060"/>
                </a:solidFill>
                <a:latin typeface="Bradley Hand ITC" pitchFamily="66" charset="0"/>
              </a:rPr>
              <a:t> It is a active center which is used for lasing  mechanism. </a:t>
            </a:r>
          </a:p>
          <a:p>
            <a:pPr algn="just">
              <a:buNone/>
            </a:pPr>
            <a:r>
              <a:rPr lang="en-US" sz="3200" b="1" dirty="0" smtClean="0">
                <a:solidFill>
                  <a:srgbClr val="002060"/>
                </a:solidFill>
                <a:latin typeface="Bradley Hand ITC" pitchFamily="66" charset="0"/>
              </a:rPr>
              <a:t>		</a:t>
            </a:r>
          </a:p>
          <a:p>
            <a:pPr algn="just">
              <a:buNone/>
            </a:pPr>
            <a:r>
              <a:rPr lang="en-US" sz="3200" b="1" dirty="0" smtClean="0">
                <a:solidFill>
                  <a:srgbClr val="002060"/>
                </a:solidFill>
                <a:latin typeface="Bradley Hand ITC" pitchFamily="66" charset="0"/>
              </a:rPr>
              <a:t>		This Nd can shift to the place of y.</a:t>
            </a:r>
          </a:p>
          <a:p>
            <a:pPr algn="just">
              <a:buNone/>
            </a:pPr>
            <a:endParaRPr lang="en-US" b="1" dirty="0" smtClean="0">
              <a:solidFill>
                <a:srgbClr val="002060"/>
              </a:solidFill>
              <a:latin typeface="Bradley Hand ITC" pitchFamily="66"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437.jpg"/>
          <p:cNvPicPr>
            <a:picLocks noChangeAspect="1"/>
          </p:cNvPicPr>
          <p:nvPr/>
        </p:nvPicPr>
        <p:blipFill>
          <a:blip r:embed="rId2"/>
          <a:stretch>
            <a:fillRect/>
          </a:stretch>
        </p:blipFill>
        <p:spPr>
          <a:xfrm>
            <a:off x="724619" y="1447800"/>
            <a:ext cx="7809781" cy="36576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330</TotalTime>
  <Words>857</Words>
  <Application>Microsoft Office PowerPoint</Application>
  <PresentationFormat>On-screen Show (4:3)</PresentationFormat>
  <Paragraphs>180</Paragraphs>
  <Slides>31</Slides>
  <Notes>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Oriel</vt:lpstr>
      <vt:lpstr>Slide 1</vt:lpstr>
      <vt:lpstr>1.Introduction (Brief history of laser)</vt:lpstr>
      <vt:lpstr>Slide 3</vt:lpstr>
      <vt:lpstr>2. TYPES OF LASER</vt:lpstr>
      <vt:lpstr>Nd YAG LASER</vt:lpstr>
      <vt:lpstr>Nd (Neodymium) – YAG (Yttrium Aluminium Garnet) LASER        Principle                                            Characteristics </vt:lpstr>
      <vt:lpstr>Slide 7</vt:lpstr>
      <vt:lpstr>Slide 8</vt:lpstr>
      <vt:lpstr>Slide 9</vt:lpstr>
      <vt:lpstr>Slide 10</vt:lpstr>
      <vt:lpstr>Slide 11</vt:lpstr>
      <vt:lpstr>Slide 12</vt:lpstr>
      <vt:lpstr>Slide 13</vt:lpstr>
      <vt:lpstr>Slide 14</vt:lpstr>
      <vt:lpstr> medical applications</vt:lpstr>
      <vt:lpstr>A wide application of laser in medicine and beauty therapy </vt:lpstr>
      <vt:lpstr>Laser   repairing  retina </vt:lpstr>
      <vt:lpstr>Laser  removal of port-wine stain </vt:lpstr>
      <vt:lpstr>Laser skin rejuvenation</vt:lpstr>
      <vt:lpstr>Slide 20</vt:lpstr>
      <vt:lpstr>Slide 21</vt:lpstr>
      <vt:lpstr>SCIENCE AND TECHNOLOGY</vt:lpstr>
      <vt:lpstr>Slide 23</vt:lpstr>
      <vt:lpstr>Slide 24</vt:lpstr>
      <vt:lpstr>INDUSTRIES</vt:lpstr>
      <vt:lpstr>Slide 26</vt:lpstr>
      <vt:lpstr>DEFENCE AND SPACE SCIENCE</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Bharad</cp:lastModifiedBy>
  <cp:revision>53</cp:revision>
  <dcterms:created xsi:type="dcterms:W3CDTF">2013-10-02T11:42:22Z</dcterms:created>
  <dcterms:modified xsi:type="dcterms:W3CDTF">2006-12-31T20:09:33Z</dcterms:modified>
</cp:coreProperties>
</file>